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</p:sldMasterIdLst>
  <p:notesMasterIdLst>
    <p:notesMasterId r:id="rId40"/>
  </p:notesMasterIdLst>
  <p:sldIdLst>
    <p:sldId id="256" r:id="rId2"/>
    <p:sldId id="257" r:id="rId3"/>
    <p:sldId id="258" r:id="rId4"/>
    <p:sldId id="293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8" r:id="rId13"/>
    <p:sldId id="267" r:id="rId14"/>
    <p:sldId id="266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3" d="100"/>
          <a:sy n="73" d="100"/>
        </p:scale>
        <p:origin x="-600" y="-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35AC0-A06F-4DDB-95B0-68333264E615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1DD9C4-42DD-4AE0-B739-547A07A72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87752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1DD9C4-42DD-4AE0-B739-547A07A72A9C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51132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583F-75E3-4450-B1E5-6789CD8FC661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E59F5-FF15-4113-A651-05E07D68E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94526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583F-75E3-4450-B1E5-6789CD8FC661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E59F5-FF15-4113-A651-05E07D68E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75690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583F-75E3-4450-B1E5-6789CD8FC661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E59F5-FF15-4113-A651-05E07D68EA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428351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583F-75E3-4450-B1E5-6789CD8FC661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E59F5-FF15-4113-A651-05E07D68E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71994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583F-75E3-4450-B1E5-6789CD8FC661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E59F5-FF15-4113-A651-05E07D68EA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554800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583F-75E3-4450-B1E5-6789CD8FC661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E59F5-FF15-4113-A651-05E07D68E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85338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583F-75E3-4450-B1E5-6789CD8FC661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E59F5-FF15-4113-A651-05E07D68E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96328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583F-75E3-4450-B1E5-6789CD8FC661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E59F5-FF15-4113-A651-05E07D68E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0535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583F-75E3-4450-B1E5-6789CD8FC661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E59F5-FF15-4113-A651-05E07D68E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49627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583F-75E3-4450-B1E5-6789CD8FC661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E59F5-FF15-4113-A651-05E07D68E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08650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583F-75E3-4450-B1E5-6789CD8FC661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E59F5-FF15-4113-A651-05E07D68E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2300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583F-75E3-4450-B1E5-6789CD8FC661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E59F5-FF15-4113-A651-05E07D68E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57741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583F-75E3-4450-B1E5-6789CD8FC661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E59F5-FF15-4113-A651-05E07D68E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37779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583F-75E3-4450-B1E5-6789CD8FC661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E59F5-FF15-4113-A651-05E07D68E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31439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583F-75E3-4450-B1E5-6789CD8FC661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E59F5-FF15-4113-A651-05E07D68E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70163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E59F5-FF15-4113-A651-05E07D68EA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583F-75E3-4450-B1E5-6789CD8FC661}" type="datetimeFigureOut">
              <a:rPr lang="en-US" smtClean="0"/>
              <a:pPr/>
              <a:t>3/12/2020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5516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7583F-75E3-4450-B1E5-6789CD8FC661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F7E59F5-FF15-4113-A651-05E07D68E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35586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64" y="212134"/>
            <a:ext cx="10403866" cy="61172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1630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</a:t>
            </a:r>
            <a:r>
              <a:rPr lang="en-US" dirty="0"/>
              <a:t>. </a:t>
            </a:r>
            <a:r>
              <a:rPr lang="en-US" dirty="0" err="1"/>
              <a:t>Gallitannins</a:t>
            </a:r>
            <a:r>
              <a:rPr lang="en-US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89064"/>
            <a:ext cx="9766829" cy="4297361"/>
          </a:xfrm>
        </p:spPr>
        <p:txBody>
          <a:bodyPr>
            <a:normAutofit/>
          </a:bodyPr>
          <a:lstStyle/>
          <a:p>
            <a:r>
              <a:rPr lang="en-US" sz="2400" dirty="0"/>
              <a:t>Tannins formed from </a:t>
            </a:r>
            <a:r>
              <a:rPr lang="en-US" sz="2400" dirty="0" err="1"/>
              <a:t>gallic</a:t>
            </a:r>
            <a:r>
              <a:rPr lang="en-US" sz="2400" dirty="0"/>
              <a:t> acid are called as </a:t>
            </a:r>
            <a:r>
              <a:rPr lang="en-US" sz="2400" dirty="0" err="1"/>
              <a:t>gallitannins</a:t>
            </a:r>
            <a:r>
              <a:rPr lang="en-US" sz="2400" dirty="0"/>
              <a:t>. </a:t>
            </a:r>
            <a:endParaRPr lang="en-US" sz="2400" dirty="0" smtClean="0"/>
          </a:p>
          <a:p>
            <a:r>
              <a:rPr lang="en-US" sz="2400" dirty="0" smtClean="0"/>
              <a:t>Example</a:t>
            </a:r>
            <a:r>
              <a:rPr lang="en-US" sz="2400" dirty="0"/>
              <a:t>: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Clove</a:t>
            </a:r>
            <a:r>
              <a:rPr lang="en-US" sz="2400" dirty="0"/>
              <a:t>, nut gall, </a:t>
            </a:r>
            <a:r>
              <a:rPr lang="en-US" sz="2400" dirty="0" err="1"/>
              <a:t>hamamelis</a:t>
            </a:r>
            <a:r>
              <a:rPr lang="en-US" sz="2400" dirty="0"/>
              <a:t> leaves, red rose petals, wild cherry. Structure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3990867"/>
            <a:ext cx="9166754" cy="21837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38529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ii. </a:t>
            </a:r>
            <a:r>
              <a:rPr lang="en-US" dirty="0" err="1"/>
              <a:t>Ellagitannins</a:t>
            </a:r>
            <a:r>
              <a:rPr lang="en-US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3097" y="1458913"/>
            <a:ext cx="9852553" cy="325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Tannins </a:t>
            </a:r>
            <a:r>
              <a:rPr lang="en-US" sz="2400" dirty="0"/>
              <a:t>formed by the </a:t>
            </a:r>
            <a:r>
              <a:rPr lang="en-US" sz="2400" dirty="0" err="1"/>
              <a:t>lactonization</a:t>
            </a:r>
            <a:r>
              <a:rPr lang="en-US" sz="2400" dirty="0"/>
              <a:t> </a:t>
            </a:r>
            <a:r>
              <a:rPr lang="en-US" sz="2400" dirty="0" err="1"/>
              <a:t>i.e</a:t>
            </a:r>
            <a:r>
              <a:rPr lang="en-US" sz="2400" dirty="0"/>
              <a:t> </a:t>
            </a:r>
            <a:r>
              <a:rPr lang="en-US" sz="2400" dirty="0" err="1"/>
              <a:t>lactione</a:t>
            </a:r>
            <a:r>
              <a:rPr lang="en-US" sz="2400" dirty="0"/>
              <a:t> formation of </a:t>
            </a:r>
            <a:r>
              <a:rPr lang="en-US" sz="2400" dirty="0" err="1"/>
              <a:t>hexa</a:t>
            </a:r>
            <a:r>
              <a:rPr lang="en-US" sz="2400" dirty="0"/>
              <a:t> </a:t>
            </a:r>
            <a:r>
              <a:rPr lang="en-US" sz="2400" dirty="0" err="1"/>
              <a:t>hydroxydiphenic</a:t>
            </a:r>
            <a:r>
              <a:rPr lang="en-US" sz="2400" dirty="0"/>
              <a:t> acid which is converted to </a:t>
            </a:r>
            <a:r>
              <a:rPr lang="en-US" sz="2400" dirty="0" err="1"/>
              <a:t>ellagic</a:t>
            </a:r>
            <a:r>
              <a:rPr lang="en-US" sz="2400" dirty="0"/>
              <a:t> acid on hydrolysis.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b="1" dirty="0" smtClean="0"/>
              <a:t>Example</a:t>
            </a:r>
            <a:r>
              <a:rPr lang="en-US" sz="2400" b="1" dirty="0"/>
              <a:t>: </a:t>
            </a:r>
            <a:endParaRPr lang="en-US" sz="2400" b="1" dirty="0" smtClean="0"/>
          </a:p>
          <a:p>
            <a:r>
              <a:rPr lang="en-US" sz="2400" dirty="0" smtClean="0"/>
              <a:t>Kino</a:t>
            </a:r>
            <a:r>
              <a:rPr lang="en-US" sz="2400" dirty="0"/>
              <a:t>, pomegranate (bark and rind), nut gall , eucalyptus leaves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 smtClean="0"/>
              <a:t>Structure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1647" t="10912"/>
          <a:stretch/>
        </p:blipFill>
        <p:spPr>
          <a:xfrm>
            <a:off x="3843336" y="3886199"/>
            <a:ext cx="4816301" cy="297180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69608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2. Condensed Tannins: (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Proanthocyanidines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2160589"/>
            <a:ext cx="9809691" cy="3968749"/>
          </a:xfrm>
        </p:spPr>
        <p:txBody>
          <a:bodyPr/>
          <a:lstStyle/>
          <a:p>
            <a:r>
              <a:rPr lang="en-US" sz="2400" dirty="0"/>
              <a:t>These resistant toward hydrolyses by enzymes so also called Non-hydrolysable Tannins </a:t>
            </a:r>
          </a:p>
          <a:p>
            <a:r>
              <a:rPr lang="en-US" sz="2400" dirty="0"/>
              <a:t>compounds containing condensed tannins are bio synthetically related to flavonoids (pigmented compounds in plants). </a:t>
            </a:r>
          </a:p>
          <a:p>
            <a:r>
              <a:rPr lang="en-US" sz="2400" dirty="0"/>
              <a:t>arises by condensation of two or more Flavan-3-ol or Flavan-3,4-diol. </a:t>
            </a:r>
          </a:p>
          <a:p>
            <a:r>
              <a:rPr lang="en-US" sz="2400" dirty="0"/>
              <a:t> When condensed with each other condensed tannins are formed.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21264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584" y="160339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Example: </a:t>
            </a:r>
            <a:endParaRPr lang="en-US" sz="2400" b="1" dirty="0" smtClean="0"/>
          </a:p>
          <a:p>
            <a:r>
              <a:rPr lang="en-US" sz="2400" dirty="0" smtClean="0"/>
              <a:t>a</a:t>
            </a:r>
            <a:r>
              <a:rPr lang="en-US" sz="2400" dirty="0"/>
              <a:t>) </a:t>
            </a:r>
            <a:r>
              <a:rPr lang="en-US" sz="2400" dirty="0" err="1"/>
              <a:t>Catechin</a:t>
            </a:r>
            <a:r>
              <a:rPr lang="en-US" sz="2400" dirty="0"/>
              <a:t> which is chemically Flavan-3-ol. </a:t>
            </a:r>
            <a:endParaRPr lang="en-US" sz="2400" dirty="0" smtClean="0"/>
          </a:p>
          <a:p>
            <a:r>
              <a:rPr lang="en-US" sz="2400" dirty="0" smtClean="0"/>
              <a:t>b</a:t>
            </a:r>
            <a:r>
              <a:rPr lang="en-US" sz="2400" dirty="0"/>
              <a:t>) </a:t>
            </a:r>
            <a:r>
              <a:rPr lang="en-US" sz="2400" dirty="0" err="1"/>
              <a:t>Leucocyanidin</a:t>
            </a:r>
            <a:r>
              <a:rPr lang="en-US" sz="2400" dirty="0"/>
              <a:t> which is chemically Flavan-3,4-diol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/>
          <a:srcRect t="1217"/>
          <a:stretch/>
        </p:blipFill>
        <p:spPr>
          <a:xfrm>
            <a:off x="1046524" y="1593668"/>
            <a:ext cx="10025063" cy="51410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8135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Properties: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74826"/>
            <a:ext cx="10752666" cy="519747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Upon </a:t>
            </a:r>
            <a:r>
              <a:rPr lang="en-US" sz="2400" dirty="0"/>
              <a:t>dry distillation they are converted into catechol or their derivative. </a:t>
            </a:r>
            <a:endParaRPr lang="en-US" sz="2400" dirty="0" smtClean="0"/>
          </a:p>
          <a:p>
            <a:r>
              <a:rPr lang="en-US" sz="2400" dirty="0" smtClean="0"/>
              <a:t>When </a:t>
            </a:r>
            <a:r>
              <a:rPr lang="en-US" sz="2400" dirty="0"/>
              <a:t>react with acids or enzymes condensed tannins produce red insoluble compounds named as </a:t>
            </a:r>
            <a:r>
              <a:rPr lang="en-US" sz="2400" dirty="0" err="1"/>
              <a:t>Phlobaphenes</a:t>
            </a:r>
            <a:r>
              <a:rPr lang="en-US" sz="2400" dirty="0"/>
              <a:t> (that give characteristic </a:t>
            </a:r>
            <a:r>
              <a:rPr lang="en-US" sz="2400" dirty="0" err="1"/>
              <a:t>colour</a:t>
            </a:r>
            <a:r>
              <a:rPr lang="en-US" sz="2400" dirty="0"/>
              <a:t> i.e. red to cinchona bark when react with acids). </a:t>
            </a:r>
            <a:endParaRPr lang="en-US" sz="2400" dirty="0" smtClean="0"/>
          </a:p>
          <a:p>
            <a:r>
              <a:rPr lang="en-US" sz="2400" dirty="0" smtClean="0"/>
              <a:t>when </a:t>
            </a:r>
            <a:r>
              <a:rPr lang="en-US" sz="2400" dirty="0"/>
              <a:t>react with Ferric chloride they give greyish green </a:t>
            </a:r>
            <a:r>
              <a:rPr lang="en-US" sz="2400" dirty="0" err="1"/>
              <a:t>colour</a:t>
            </a:r>
            <a:r>
              <a:rPr lang="en-US" sz="2400" dirty="0"/>
              <a:t>. </a:t>
            </a:r>
            <a:endParaRPr lang="en-US" sz="2400" dirty="0" smtClean="0"/>
          </a:p>
          <a:p>
            <a:r>
              <a:rPr lang="en-US" sz="2400" dirty="0" smtClean="0"/>
              <a:t>with </a:t>
            </a:r>
            <a:r>
              <a:rPr lang="en-US" sz="2400" dirty="0"/>
              <a:t>bromine water gives dark orange </a:t>
            </a:r>
            <a:r>
              <a:rPr lang="en-US" sz="2400" dirty="0" err="1"/>
              <a:t>colour</a:t>
            </a:r>
            <a:r>
              <a:rPr lang="en-US" sz="2400" dirty="0"/>
              <a:t>. </a:t>
            </a:r>
            <a:endParaRPr lang="en-US" sz="2400" dirty="0" smtClean="0"/>
          </a:p>
          <a:p>
            <a:r>
              <a:rPr lang="en-US" sz="2400" dirty="0" smtClean="0"/>
              <a:t>do </a:t>
            </a:r>
            <a:r>
              <a:rPr lang="en-US" sz="2400" dirty="0"/>
              <a:t>not have sugar molecules. </a:t>
            </a:r>
            <a:endParaRPr lang="en-US" sz="2400" dirty="0" smtClean="0"/>
          </a:p>
          <a:p>
            <a:r>
              <a:rPr lang="en-US" sz="2400" dirty="0" smtClean="0"/>
              <a:t>In these tannins the </a:t>
            </a:r>
            <a:r>
              <a:rPr lang="en-US" sz="2400" dirty="0"/>
              <a:t>phenolic nuclei are also linked with proteins and some carbohydrates</a:t>
            </a:r>
          </a:p>
        </p:txBody>
      </p:sp>
    </p:spTree>
    <p:extLst>
      <p:ext uri="{BB962C8B-B14F-4D97-AF65-F5344CB8AC3E}">
        <p14:creationId xmlns="" xmlns:p14="http://schemas.microsoft.com/office/powerpoint/2010/main" val="12754495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09" y="839789"/>
            <a:ext cx="8596668" cy="1320800"/>
          </a:xfrm>
        </p:spPr>
        <p:txBody>
          <a:bodyPr/>
          <a:lstStyle/>
          <a:p>
            <a:r>
              <a:rPr lang="en-US" dirty="0"/>
              <a:t>Sources of </a:t>
            </a:r>
            <a:r>
              <a:rPr lang="en-US" dirty="0" err="1"/>
              <a:t>Proanthocyanidines</a:t>
            </a:r>
            <a:r>
              <a:rPr lang="en-US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0222" y="2017714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Bark</a:t>
            </a:r>
            <a:r>
              <a:rPr lang="en-US" sz="2400" dirty="0"/>
              <a:t>: Cinnamon, cinchona, wild cherry bark and </a:t>
            </a:r>
            <a:r>
              <a:rPr lang="en-US" sz="2400" dirty="0" err="1"/>
              <a:t>hamamelis</a:t>
            </a:r>
            <a:r>
              <a:rPr lang="en-US" sz="2400" dirty="0"/>
              <a:t>. </a:t>
            </a:r>
            <a:endParaRPr lang="en-US" sz="2400" dirty="0" smtClean="0"/>
          </a:p>
          <a:p>
            <a:r>
              <a:rPr lang="en-US" sz="2400" dirty="0" smtClean="0"/>
              <a:t>Seeds</a:t>
            </a:r>
            <a:r>
              <a:rPr lang="en-US" sz="2400" dirty="0"/>
              <a:t>: </a:t>
            </a:r>
            <a:r>
              <a:rPr lang="en-US" sz="2400" dirty="0" err="1"/>
              <a:t>Guarena</a:t>
            </a:r>
            <a:r>
              <a:rPr lang="en-US" sz="2400" dirty="0"/>
              <a:t> Fruits: Cocoa, grapes </a:t>
            </a:r>
            <a:endParaRPr lang="en-US" sz="2400" dirty="0" smtClean="0"/>
          </a:p>
          <a:p>
            <a:r>
              <a:rPr lang="en-US" sz="2400" dirty="0" smtClean="0"/>
              <a:t>Leaves</a:t>
            </a:r>
            <a:r>
              <a:rPr lang="en-US" sz="2400" dirty="0"/>
              <a:t>: </a:t>
            </a:r>
            <a:r>
              <a:rPr lang="en-US" sz="2400" dirty="0" err="1"/>
              <a:t>Hamamelis</a:t>
            </a:r>
            <a:r>
              <a:rPr lang="en-US" sz="2400" dirty="0"/>
              <a:t> , green tea </a:t>
            </a:r>
            <a:endParaRPr lang="en-US" sz="2400" dirty="0" smtClean="0"/>
          </a:p>
          <a:p>
            <a:r>
              <a:rPr lang="en-US" sz="2400" dirty="0" smtClean="0"/>
              <a:t>Roots </a:t>
            </a:r>
            <a:r>
              <a:rPr lang="en-US" sz="2400" dirty="0"/>
              <a:t>and rhizomes: </a:t>
            </a:r>
            <a:r>
              <a:rPr lang="en-US" sz="2400" dirty="0" err="1"/>
              <a:t>Krameria</a:t>
            </a:r>
            <a:r>
              <a:rPr lang="en-US" sz="2400" dirty="0"/>
              <a:t>, male fern Extracts: </a:t>
            </a:r>
            <a:r>
              <a:rPr lang="en-US" sz="2400" dirty="0" err="1"/>
              <a:t>Catechins</a:t>
            </a:r>
            <a:r>
              <a:rPr lang="en-US" sz="2400" dirty="0"/>
              <a:t>, acacia</a:t>
            </a:r>
          </a:p>
        </p:txBody>
      </p:sp>
    </p:spTree>
    <p:extLst>
      <p:ext uri="{BB962C8B-B14F-4D97-AF65-F5344CB8AC3E}">
        <p14:creationId xmlns="" xmlns:p14="http://schemas.microsoft.com/office/powerpoint/2010/main" val="877675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Mixed tannins: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5947" y="1270000"/>
            <a:ext cx="9966854" cy="4311649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2400" dirty="0" smtClean="0"/>
              <a:t>Formed </a:t>
            </a:r>
            <a:r>
              <a:rPr lang="en-US" sz="2400" dirty="0"/>
              <a:t>by condensation of hydrolysable tannins and condensed tannins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Union </a:t>
            </a:r>
            <a:r>
              <a:rPr lang="en-US" sz="2400" dirty="0"/>
              <a:t>occurs through C-C bond between C-1 carbon of glucose of </a:t>
            </a:r>
            <a:r>
              <a:rPr lang="en-US" sz="2400" dirty="0" err="1"/>
              <a:t>ellagitannins</a:t>
            </a:r>
            <a:r>
              <a:rPr lang="en-US" sz="2400" dirty="0"/>
              <a:t> (hydrolysable) and C-6 or C-8 of Flavan-3,4-diol (condensed</a:t>
            </a:r>
            <a:r>
              <a:rPr lang="en-US" sz="2400" dirty="0" smtClean="0"/>
              <a:t>).</a:t>
            </a:r>
          </a:p>
          <a:p>
            <a:pPr marL="0" indent="0">
              <a:buNone/>
            </a:pPr>
            <a:r>
              <a:rPr lang="en-US" sz="2400" dirty="0" smtClean="0"/>
              <a:t>Example</a:t>
            </a:r>
            <a:r>
              <a:rPr lang="en-US" sz="2400" dirty="0"/>
              <a:t>: 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Camellia </a:t>
            </a:r>
            <a:r>
              <a:rPr lang="en-US" sz="2400" dirty="0"/>
              <a:t>species, </a:t>
            </a:r>
            <a:r>
              <a:rPr lang="en-US" sz="2400" dirty="0" err="1"/>
              <a:t>Quercus</a:t>
            </a:r>
            <a:r>
              <a:rPr lang="en-US" sz="2400" dirty="0"/>
              <a:t> </a:t>
            </a:r>
            <a:r>
              <a:rPr lang="en-US" sz="2400" dirty="0" err="1" smtClean="0"/>
              <a:t>etc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2032442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8596668" cy="1320800"/>
          </a:xfrm>
        </p:spPr>
        <p:txBody>
          <a:bodyPr/>
          <a:lstStyle/>
          <a:p>
            <a:r>
              <a:rPr lang="en-US" dirty="0"/>
              <a:t>ROLE OF TANNINS IN PLANT KINGDOM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610" y="1558925"/>
            <a:ext cx="11224154" cy="3880773"/>
          </a:xfrm>
        </p:spPr>
        <p:txBody>
          <a:bodyPr>
            <a:noAutofit/>
          </a:bodyPr>
          <a:lstStyle/>
          <a:p>
            <a:r>
              <a:rPr lang="en-US" sz="2400" dirty="0" smtClean="0"/>
              <a:t>Tannins Were Once Believed To Function As Anti-herbivore Defenses</a:t>
            </a:r>
          </a:p>
          <a:p>
            <a:r>
              <a:rPr lang="en-US" sz="2400" dirty="0" smtClean="0"/>
              <a:t> As Concern Grows About Global Warming, There Is Great Interest To Better Understand The Role Of Polyphenols As Regulators Of Carbon Cycling, Particularly In Northern Boreal Forests. </a:t>
            </a:r>
          </a:p>
          <a:p>
            <a:r>
              <a:rPr lang="en-US" sz="2400" dirty="0" smtClean="0"/>
              <a:t>Due To Its Phenolic Constituents  They Prevent The Plant Damage By Insects And Fungi. </a:t>
            </a:r>
          </a:p>
          <a:p>
            <a:r>
              <a:rPr lang="en-US" sz="2400" dirty="0" smtClean="0"/>
              <a:t>Provide Energy In The Plants By Their Oxidation Process Particularly In Fruits. </a:t>
            </a:r>
          </a:p>
          <a:p>
            <a:r>
              <a:rPr lang="en-US" sz="2400" dirty="0" smtClean="0"/>
              <a:t>Act As Protective In The Plants During Their Various Growth Stages.</a:t>
            </a:r>
          </a:p>
          <a:p>
            <a:r>
              <a:rPr lang="en-US" sz="2400" dirty="0" smtClean="0"/>
              <a:t>May Be Destroyed Or Deposited As A Result Of Metabolism In The Various Dead Tissues Of Plants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4861680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23863"/>
            <a:ext cx="8596668" cy="1320800"/>
          </a:xfrm>
        </p:spPr>
        <p:txBody>
          <a:bodyPr/>
          <a:lstStyle/>
          <a:p>
            <a:r>
              <a:rPr lang="en-US" dirty="0"/>
              <a:t>ROLE OF TANNINS IN PLANT KINGDOM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84263"/>
            <a:ext cx="10538354" cy="40687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Fruit juices: </a:t>
            </a:r>
            <a:endParaRPr lang="en-US" sz="2400" b="1" dirty="0" smtClean="0"/>
          </a:p>
          <a:p>
            <a:r>
              <a:rPr lang="en-US" sz="2400" dirty="0" smtClean="0"/>
              <a:t>Colored </a:t>
            </a:r>
            <a:r>
              <a:rPr lang="en-US" sz="2400" dirty="0"/>
              <a:t>juices often contain food dyes with </a:t>
            </a:r>
            <a:r>
              <a:rPr lang="en-US" sz="2400" dirty="0" smtClean="0"/>
              <a:t>tannins. Sometimes </a:t>
            </a:r>
            <a:r>
              <a:rPr lang="en-US" sz="2400" dirty="0"/>
              <a:t>tannins are even added to juices and ciders to create a more astringent feel to the taste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b="1" dirty="0"/>
              <a:t>Pomegranates:  </a:t>
            </a:r>
            <a:endParaRPr lang="en-US" sz="2400" b="1" dirty="0" smtClean="0"/>
          </a:p>
          <a:p>
            <a:r>
              <a:rPr lang="en-US" sz="2400" dirty="0" smtClean="0"/>
              <a:t>Contain </a:t>
            </a:r>
            <a:r>
              <a:rPr lang="en-US" sz="2400" dirty="0"/>
              <a:t>a diverse array of tannins, particularly hydrolysable tannins. The most abundant </a:t>
            </a:r>
            <a:r>
              <a:rPr lang="en-US" sz="2400" dirty="0" smtClean="0"/>
              <a:t>are </a:t>
            </a:r>
            <a:r>
              <a:rPr lang="en-US" sz="2400" dirty="0"/>
              <a:t>called </a:t>
            </a:r>
            <a:r>
              <a:rPr lang="en-US" sz="2400" dirty="0" err="1"/>
              <a:t>Punicalagins</a:t>
            </a:r>
            <a:r>
              <a:rPr lang="en-US" sz="2400" dirty="0"/>
              <a:t>. </a:t>
            </a:r>
            <a:r>
              <a:rPr lang="en-US" sz="2400" dirty="0" err="1"/>
              <a:t>Punicalagins</a:t>
            </a:r>
            <a:r>
              <a:rPr lang="en-US" sz="2400" dirty="0"/>
              <a:t> are also found to be the major component responsible for pomegranate juice's antioxidant and health benefits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b="1" dirty="0"/>
              <a:t>Areca nut:  </a:t>
            </a:r>
            <a:endParaRPr lang="en-US" sz="2400" b="1" dirty="0" smtClean="0"/>
          </a:p>
          <a:p>
            <a:r>
              <a:rPr lang="en-US" sz="2400" dirty="0" smtClean="0"/>
              <a:t>contributes </a:t>
            </a:r>
            <a:r>
              <a:rPr lang="en-US" sz="2400" dirty="0"/>
              <a:t>to its antibacterial properties</a:t>
            </a:r>
            <a:endParaRPr lang="en-US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38888569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IDENTIFICATION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7372" y="1616075"/>
            <a:ext cx="9695391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/>
              <a:t>1. Gold Beater Skin Test: </a:t>
            </a:r>
            <a:endParaRPr lang="en-US" sz="2800" b="1" dirty="0" smtClean="0"/>
          </a:p>
          <a:p>
            <a:r>
              <a:rPr lang="en-US" sz="2400" dirty="0" smtClean="0"/>
              <a:t>Gold </a:t>
            </a:r>
            <a:r>
              <a:rPr lang="en-US" sz="2400" dirty="0"/>
              <a:t>Beater is a membrane which is prepared from the intestine of ox and behave like untanned hide.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b="1" dirty="0" smtClean="0"/>
              <a:t>Procedure</a:t>
            </a:r>
            <a:r>
              <a:rPr lang="en-US" sz="2400" b="1" dirty="0"/>
              <a:t>: </a:t>
            </a:r>
            <a:endParaRPr lang="en-US" sz="2400" b="1" dirty="0" smtClean="0"/>
          </a:p>
          <a:p>
            <a:r>
              <a:rPr lang="en-US" sz="2400" dirty="0" smtClean="0"/>
              <a:t>Gold </a:t>
            </a:r>
            <a:r>
              <a:rPr lang="en-US" sz="2400" dirty="0"/>
              <a:t>beater skin is soaked in 2% hydrochloric acid and then rinsed with distilled water, placed in the tannins solutions for 5 minutes. </a:t>
            </a:r>
            <a:endParaRPr lang="en-US" sz="2400" dirty="0" smtClean="0"/>
          </a:p>
          <a:p>
            <a:r>
              <a:rPr lang="en-US" sz="2400" dirty="0" smtClean="0"/>
              <a:t>again </a:t>
            </a:r>
            <a:r>
              <a:rPr lang="en-US" sz="2400" dirty="0"/>
              <a:t>washed with distilled water.  </a:t>
            </a:r>
            <a:endParaRPr lang="en-US" sz="2400" dirty="0" smtClean="0"/>
          </a:p>
          <a:p>
            <a:r>
              <a:rPr lang="en-US" sz="2400" dirty="0" smtClean="0"/>
              <a:t>keep </a:t>
            </a:r>
            <a:r>
              <a:rPr lang="en-US" sz="2400" dirty="0"/>
              <a:t>it in the 1% ferrous sulphate solution.  </a:t>
            </a:r>
            <a:endParaRPr lang="en-US" sz="2400" dirty="0" smtClean="0"/>
          </a:p>
          <a:p>
            <a:r>
              <a:rPr lang="en-US" sz="2400" dirty="0" smtClean="0"/>
              <a:t>black </a:t>
            </a:r>
            <a:r>
              <a:rPr lang="en-US" sz="2400" dirty="0"/>
              <a:t>brown color appears on skin indicates presence of tannins in the solution</a:t>
            </a:r>
          </a:p>
        </p:txBody>
      </p:sp>
    </p:spTree>
    <p:extLst>
      <p:ext uri="{BB962C8B-B14F-4D97-AF65-F5344CB8AC3E}">
        <p14:creationId xmlns="" xmlns:p14="http://schemas.microsoft.com/office/powerpoint/2010/main" val="3661066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00176"/>
            <a:ext cx="10466916" cy="5243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HISTORY</a:t>
            </a:r>
            <a:r>
              <a:rPr lang="en-US" sz="2800" b="1" dirty="0"/>
              <a:t>: </a:t>
            </a:r>
            <a:endParaRPr lang="en-US" sz="2800" b="1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term tannins was applied by Seguin in </a:t>
            </a:r>
            <a:r>
              <a:rPr lang="en-US" sz="2400" dirty="0" smtClean="0"/>
              <a:t>1976</a:t>
            </a:r>
          </a:p>
          <a:p>
            <a:r>
              <a:rPr lang="en-US" sz="2400" dirty="0" smtClean="0"/>
              <a:t> </a:t>
            </a:r>
            <a:r>
              <a:rPr lang="en-US" sz="2400" dirty="0"/>
              <a:t>to denote substances of plant extract that are able to combine with the proteins of animal hide to prevent their </a:t>
            </a:r>
            <a:r>
              <a:rPr lang="en-US" sz="2400" dirty="0" err="1"/>
              <a:t>putrification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 smtClean="0"/>
              <a:t>and </a:t>
            </a:r>
            <a:r>
              <a:rPr lang="en-US" sz="2400" dirty="0"/>
              <a:t>causing the precipitation and convert them into leather and the process is named as tanning </a:t>
            </a:r>
            <a:r>
              <a:rPr lang="en-US" sz="2400" dirty="0" smtClean="0"/>
              <a:t>process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29293868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645" y="788989"/>
            <a:ext cx="9181041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/>
              <a:t>2. Gelatin Test:</a:t>
            </a:r>
            <a:endParaRPr lang="en-US" sz="2800" b="1" dirty="0" smtClean="0"/>
          </a:p>
          <a:p>
            <a:r>
              <a:rPr lang="en-US" sz="2400" dirty="0" smtClean="0"/>
              <a:t>To </a:t>
            </a:r>
            <a:r>
              <a:rPr lang="en-US" sz="2400" dirty="0"/>
              <a:t>the tannin solution (10%) + 0.5 – 1% gelatin solution + 10% </a:t>
            </a:r>
            <a:r>
              <a:rPr lang="en-US" sz="2400" dirty="0" err="1"/>
              <a:t>NaCl</a:t>
            </a:r>
            <a:r>
              <a:rPr lang="en-US" sz="2400" dirty="0"/>
              <a:t> solution gives gelatin </a:t>
            </a:r>
            <a:r>
              <a:rPr lang="en-US" sz="2400" dirty="0" smtClean="0"/>
              <a:t>precipitates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800" b="1" dirty="0" smtClean="0"/>
              <a:t>3</a:t>
            </a:r>
            <a:r>
              <a:rPr lang="en-US" sz="2800" b="1" dirty="0"/>
              <a:t>. </a:t>
            </a:r>
            <a:r>
              <a:rPr lang="en-US" sz="2800" b="1" dirty="0" err="1"/>
              <a:t>Catechin</a:t>
            </a:r>
            <a:r>
              <a:rPr lang="en-US" sz="2800" b="1" dirty="0"/>
              <a:t> Test: (match stick test) </a:t>
            </a:r>
            <a:endParaRPr lang="en-US" sz="2800" b="1" dirty="0" smtClean="0"/>
          </a:p>
          <a:p>
            <a:r>
              <a:rPr lang="en-US" sz="2400" dirty="0" smtClean="0"/>
              <a:t>Match </a:t>
            </a:r>
            <a:r>
              <a:rPr lang="en-US" sz="2400" dirty="0"/>
              <a:t>stick is dipped in the aqueous solution of plant extract and dry it near burner. </a:t>
            </a:r>
            <a:endParaRPr lang="en-US" sz="2400" dirty="0" smtClean="0"/>
          </a:p>
          <a:p>
            <a:r>
              <a:rPr lang="en-US" sz="2400" dirty="0" smtClean="0"/>
              <a:t>dipped </a:t>
            </a:r>
            <a:r>
              <a:rPr lang="en-US" sz="2400" dirty="0"/>
              <a:t>it in conc. </a:t>
            </a:r>
            <a:r>
              <a:rPr lang="en-US" sz="2400" dirty="0" err="1"/>
              <a:t>HCl</a:t>
            </a:r>
            <a:r>
              <a:rPr lang="en-US" sz="2400" dirty="0"/>
              <a:t>.  </a:t>
            </a:r>
            <a:endParaRPr lang="en-US" sz="2400" dirty="0" smtClean="0"/>
          </a:p>
          <a:p>
            <a:r>
              <a:rPr lang="en-US" sz="2400" dirty="0" smtClean="0"/>
              <a:t>Upon </a:t>
            </a:r>
            <a:r>
              <a:rPr lang="en-US" sz="2400" dirty="0"/>
              <a:t>warming near the flame red or pink color on match stick produced due to formation of </a:t>
            </a:r>
            <a:r>
              <a:rPr lang="en-US" sz="2400" dirty="0" err="1"/>
              <a:t>phloroglucinol</a:t>
            </a:r>
            <a:r>
              <a:rPr lang="en-US" sz="2400" dirty="0"/>
              <a:t> indicates presence of tannins.</a:t>
            </a:r>
          </a:p>
        </p:txBody>
      </p:sp>
    </p:spTree>
    <p:extLst>
      <p:ext uri="{BB962C8B-B14F-4D97-AF65-F5344CB8AC3E}">
        <p14:creationId xmlns="" xmlns:p14="http://schemas.microsoft.com/office/powerpoint/2010/main" val="10282965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63" y="157164"/>
            <a:ext cx="10101262" cy="56270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/>
              <a:t>4. </a:t>
            </a:r>
            <a:r>
              <a:rPr lang="en-US" sz="2800" b="1" dirty="0" err="1"/>
              <a:t>Phenazone</a:t>
            </a:r>
            <a:r>
              <a:rPr lang="en-US" sz="2800" b="1" dirty="0"/>
              <a:t> Test: </a:t>
            </a:r>
            <a:endParaRPr lang="en-US" sz="2800" b="1" dirty="0" smtClean="0"/>
          </a:p>
          <a:p>
            <a:r>
              <a:rPr lang="en-US" sz="2400" dirty="0" smtClean="0"/>
              <a:t>about </a:t>
            </a:r>
            <a:r>
              <a:rPr lang="en-US" sz="2400" dirty="0"/>
              <a:t>5ml of aqueous extract of drug add  0.5g of sodium acid </a:t>
            </a:r>
            <a:r>
              <a:rPr lang="en-US" sz="2400" dirty="0" err="1"/>
              <a:t>phosphatea</a:t>
            </a:r>
            <a:r>
              <a:rPr lang="en-US" sz="2400" dirty="0"/>
              <a:t>. </a:t>
            </a:r>
            <a:endParaRPr lang="en-US" sz="2400" dirty="0" smtClean="0"/>
          </a:p>
          <a:p>
            <a:r>
              <a:rPr lang="en-US" sz="2400" dirty="0" smtClean="0"/>
              <a:t>Warm </a:t>
            </a:r>
            <a:r>
              <a:rPr lang="en-US" sz="2400" dirty="0"/>
              <a:t>it and then cool and </a:t>
            </a:r>
            <a:r>
              <a:rPr lang="en-US" sz="2400" dirty="0" err="1"/>
              <a:t>filterate</a:t>
            </a:r>
            <a:r>
              <a:rPr lang="en-US" sz="2400" dirty="0"/>
              <a:t> it. </a:t>
            </a:r>
            <a:endParaRPr lang="en-US" sz="2400" dirty="0" smtClean="0"/>
          </a:p>
          <a:p>
            <a:r>
              <a:rPr lang="en-US" sz="2400" dirty="0" smtClean="0"/>
              <a:t>To </a:t>
            </a:r>
            <a:r>
              <a:rPr lang="en-US" sz="2400" dirty="0" err="1"/>
              <a:t>filterate</a:t>
            </a:r>
            <a:r>
              <a:rPr lang="en-US" sz="2400" dirty="0"/>
              <a:t> add about 2% solution of </a:t>
            </a:r>
            <a:r>
              <a:rPr lang="en-US" sz="2400" dirty="0" err="1"/>
              <a:t>phenazone</a:t>
            </a:r>
            <a:r>
              <a:rPr lang="en-US" sz="2400" dirty="0"/>
              <a:t>. </a:t>
            </a:r>
            <a:endParaRPr lang="en-US" sz="2400" dirty="0" smtClean="0"/>
          </a:p>
          <a:p>
            <a:r>
              <a:rPr lang="en-US" sz="2400" dirty="0" err="1" smtClean="0"/>
              <a:t>ppt</a:t>
            </a:r>
            <a:r>
              <a:rPr lang="en-US" sz="2400" dirty="0" smtClean="0"/>
              <a:t> </a:t>
            </a:r>
            <a:r>
              <a:rPr lang="en-US" sz="2400" dirty="0"/>
              <a:t>appeared indicate the presence of tannins. </a:t>
            </a:r>
            <a:endParaRPr lang="en-US" sz="2400" dirty="0" smtClean="0"/>
          </a:p>
          <a:p>
            <a:endParaRPr lang="en-US" sz="2400" dirty="0" smtClean="0"/>
          </a:p>
          <a:p>
            <a:pPr marL="0" indent="0">
              <a:buNone/>
            </a:pPr>
            <a:r>
              <a:rPr lang="en-US" sz="2800" b="1" dirty="0" smtClean="0"/>
              <a:t>5</a:t>
            </a:r>
            <a:r>
              <a:rPr lang="en-US" sz="2800" b="1" dirty="0"/>
              <a:t>. Ferric Chloride Solution Test: </a:t>
            </a:r>
            <a:endParaRPr lang="en-US" sz="2800" b="1" dirty="0" smtClean="0"/>
          </a:p>
          <a:p>
            <a:r>
              <a:rPr lang="en-US" sz="2400" dirty="0" smtClean="0"/>
              <a:t>Ferric </a:t>
            </a:r>
            <a:r>
              <a:rPr lang="en-US" sz="2400" dirty="0"/>
              <a:t>chloride with tannin solution usually gives bluish black color. </a:t>
            </a:r>
            <a:endParaRPr lang="en-US" sz="2400" dirty="0" smtClean="0"/>
          </a:p>
          <a:p>
            <a:endParaRPr lang="en-US" sz="2400" dirty="0" smtClean="0"/>
          </a:p>
          <a:p>
            <a:pPr marL="0" indent="0">
              <a:buNone/>
            </a:pPr>
            <a:r>
              <a:rPr lang="en-US" sz="2800" b="1" dirty="0" smtClean="0"/>
              <a:t>6</a:t>
            </a:r>
            <a:r>
              <a:rPr lang="en-US" sz="2800" b="1" dirty="0"/>
              <a:t>. </a:t>
            </a:r>
            <a:r>
              <a:rPr lang="en-US" sz="2800" b="1" dirty="0" err="1"/>
              <a:t>Chlorogenic</a:t>
            </a:r>
            <a:r>
              <a:rPr lang="en-US" sz="2800" b="1" dirty="0"/>
              <a:t> Acid Test: </a:t>
            </a:r>
            <a:endParaRPr lang="en-US" sz="2800" b="1" dirty="0" smtClean="0"/>
          </a:p>
          <a:p>
            <a:r>
              <a:rPr lang="en-US" sz="2400" dirty="0" smtClean="0"/>
              <a:t>An </a:t>
            </a:r>
            <a:r>
              <a:rPr lang="en-US" sz="2400" dirty="0"/>
              <a:t>extract containing </a:t>
            </a:r>
            <a:r>
              <a:rPr lang="en-US" sz="2400" dirty="0" err="1"/>
              <a:t>Chlorogenic</a:t>
            </a:r>
            <a:r>
              <a:rPr lang="en-US" sz="2400" dirty="0"/>
              <a:t> acid when treated with aqueous ammonia and exposed to air. Green color appear indicating presence of tannins (</a:t>
            </a:r>
            <a:r>
              <a:rPr lang="en-US" sz="2400" dirty="0" err="1"/>
              <a:t>strychnous</a:t>
            </a:r>
            <a:r>
              <a:rPr lang="en-US" sz="2400" dirty="0"/>
              <a:t> </a:t>
            </a:r>
            <a:r>
              <a:rPr lang="en-US" sz="2400" dirty="0" err="1"/>
              <a:t>Nux</a:t>
            </a:r>
            <a:r>
              <a:rPr lang="en-US" sz="2400" dirty="0"/>
              <a:t> vomica drug)</a:t>
            </a:r>
          </a:p>
        </p:txBody>
      </p:sp>
    </p:spTree>
    <p:extLst>
      <p:ext uri="{BB962C8B-B14F-4D97-AF65-F5344CB8AC3E}">
        <p14:creationId xmlns="" xmlns:p14="http://schemas.microsoft.com/office/powerpoint/2010/main" val="40175761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DRUGS CONTAINING </a:t>
            </a:r>
            <a:r>
              <a:rPr lang="en-US" dirty="0" smtClean="0"/>
              <a:t>TANNINS</a:t>
            </a:r>
            <a:br>
              <a:rPr lang="en-US" dirty="0" smtClean="0"/>
            </a:br>
            <a:r>
              <a:rPr lang="en-US" dirty="0" smtClean="0"/>
              <a:t>Catechu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31940"/>
            <a:ext cx="10238316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Two types </a:t>
            </a:r>
            <a:endParaRPr lang="en-US" sz="2400" b="1" dirty="0" smtClean="0"/>
          </a:p>
          <a:p>
            <a:r>
              <a:rPr lang="en-US" sz="2400" dirty="0" smtClean="0"/>
              <a:t>1</a:t>
            </a:r>
            <a:r>
              <a:rPr lang="en-US" sz="2400" dirty="0"/>
              <a:t>. Black Catechu. </a:t>
            </a:r>
            <a:endParaRPr lang="en-US" sz="2400" dirty="0" smtClean="0"/>
          </a:p>
          <a:p>
            <a:r>
              <a:rPr lang="en-US" sz="2400" dirty="0" smtClean="0"/>
              <a:t>2</a:t>
            </a:r>
            <a:r>
              <a:rPr lang="en-US" sz="2400" dirty="0"/>
              <a:t>. Pale Catechu 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3600" dirty="0" smtClean="0"/>
              <a:t>a) Black </a:t>
            </a:r>
            <a:r>
              <a:rPr lang="en-US" sz="3600" dirty="0"/>
              <a:t>Catechu. </a:t>
            </a:r>
            <a:r>
              <a:rPr lang="en-US" sz="3600" dirty="0" err="1"/>
              <a:t>kattha</a:t>
            </a:r>
            <a:r>
              <a:rPr lang="en-US" sz="3600" dirty="0"/>
              <a:t> (</a:t>
            </a:r>
            <a:r>
              <a:rPr lang="en-US" sz="3600" dirty="0" err="1" smtClean="0"/>
              <a:t>hindi</a:t>
            </a:r>
            <a:r>
              <a:rPr lang="en-US" sz="3600" dirty="0" smtClean="0"/>
              <a:t>).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Botanical </a:t>
            </a:r>
            <a:r>
              <a:rPr lang="en-US" sz="2400" dirty="0"/>
              <a:t>Origin: 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</a:t>
            </a:r>
            <a:r>
              <a:rPr lang="en-US" sz="2400" u="sng" dirty="0" smtClean="0"/>
              <a:t>Acacia </a:t>
            </a:r>
            <a:r>
              <a:rPr lang="en-US" sz="2400" u="sng" dirty="0"/>
              <a:t>catechu </a:t>
            </a:r>
            <a:r>
              <a:rPr lang="en-US" sz="2400" dirty="0"/>
              <a:t>(wild) </a:t>
            </a:r>
            <a:endParaRPr lang="en-US" sz="2400" dirty="0" smtClean="0"/>
          </a:p>
          <a:p>
            <a:r>
              <a:rPr lang="en-US" sz="2400" dirty="0" smtClean="0"/>
              <a:t>Family</a:t>
            </a:r>
            <a:r>
              <a:rPr lang="en-US" sz="2400" dirty="0"/>
              <a:t>: </a:t>
            </a:r>
            <a:r>
              <a:rPr lang="en-US" sz="2400" u="sng" dirty="0"/>
              <a:t> </a:t>
            </a:r>
            <a:r>
              <a:rPr lang="en-US" sz="2400" u="sng" dirty="0" err="1"/>
              <a:t>Leguminosae</a:t>
            </a:r>
            <a:r>
              <a:rPr lang="en-US" sz="2400" u="sng" dirty="0"/>
              <a:t> </a:t>
            </a:r>
            <a:r>
              <a:rPr lang="en-US" sz="2400" u="sng" dirty="0" smtClean="0"/>
              <a:t>            </a:t>
            </a:r>
          </a:p>
          <a:p>
            <a:r>
              <a:rPr lang="en-US" sz="2400" dirty="0" smtClean="0"/>
              <a:t>Part </a:t>
            </a:r>
            <a:r>
              <a:rPr lang="en-US" sz="2400" dirty="0"/>
              <a:t>Used:  Dried aqueous extract prepared from heartwood of </a:t>
            </a:r>
            <a:r>
              <a:rPr lang="en-US" sz="2400" dirty="0" smtClean="0"/>
              <a:t>plant 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28023513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Chemical Constituents: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8834" y="1660526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Black </a:t>
            </a:r>
            <a:r>
              <a:rPr lang="en-US" sz="2400" dirty="0"/>
              <a:t>catechu contains a mixture of </a:t>
            </a:r>
            <a:r>
              <a:rPr lang="en-US" sz="2400" dirty="0" err="1"/>
              <a:t>Catechin</a:t>
            </a:r>
            <a:r>
              <a:rPr lang="en-US" sz="2400" dirty="0"/>
              <a:t> isomer, </a:t>
            </a:r>
            <a:endParaRPr lang="en-US" sz="2400" dirty="0" smtClean="0"/>
          </a:p>
          <a:p>
            <a:r>
              <a:rPr lang="en-US" sz="2400" dirty="0" smtClean="0"/>
              <a:t> </a:t>
            </a:r>
            <a:r>
              <a:rPr lang="en-US" sz="2400" dirty="0" err="1"/>
              <a:t>Catechin</a:t>
            </a:r>
            <a:r>
              <a:rPr lang="en-US" sz="2400" dirty="0"/>
              <a:t>  (2-12%) </a:t>
            </a:r>
            <a:endParaRPr lang="en-US" sz="2400" dirty="0" smtClean="0"/>
          </a:p>
          <a:p>
            <a:r>
              <a:rPr lang="en-US" sz="2400" dirty="0" smtClean="0"/>
              <a:t> </a:t>
            </a:r>
            <a:r>
              <a:rPr lang="en-US" sz="2400" dirty="0" err="1"/>
              <a:t>Catechutannic</a:t>
            </a:r>
            <a:r>
              <a:rPr lang="en-US" sz="2400" dirty="0"/>
              <a:t> acid or </a:t>
            </a:r>
            <a:r>
              <a:rPr lang="en-US" sz="2400" dirty="0" err="1"/>
              <a:t>phlobatannins</a:t>
            </a:r>
            <a:r>
              <a:rPr lang="en-US" sz="2400" dirty="0"/>
              <a:t>  (25-35%) </a:t>
            </a:r>
            <a:endParaRPr lang="en-US" sz="2400" dirty="0" smtClean="0"/>
          </a:p>
          <a:p>
            <a:r>
              <a:rPr lang="en-US" sz="2400" dirty="0" smtClean="0"/>
              <a:t> </a:t>
            </a:r>
            <a:r>
              <a:rPr lang="en-US" sz="2400" dirty="0"/>
              <a:t>Gum  (20-30%) </a:t>
            </a:r>
            <a:endParaRPr lang="en-US" sz="2400" dirty="0" smtClean="0"/>
          </a:p>
          <a:p>
            <a:r>
              <a:rPr lang="en-US" sz="2400" dirty="0" smtClean="0"/>
              <a:t> </a:t>
            </a:r>
            <a:r>
              <a:rPr lang="en-US" sz="2400" dirty="0" err="1"/>
              <a:t>Quercitin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 smtClean="0"/>
              <a:t> </a:t>
            </a:r>
            <a:r>
              <a:rPr lang="en-US" sz="2400" dirty="0" err="1"/>
              <a:t>Quercetrin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 smtClean="0"/>
              <a:t> </a:t>
            </a:r>
            <a:r>
              <a:rPr lang="en-US" sz="2400" dirty="0"/>
              <a:t>Catechu red </a:t>
            </a:r>
          </a:p>
        </p:txBody>
      </p:sp>
    </p:spTree>
    <p:extLst>
      <p:ext uri="{BB962C8B-B14F-4D97-AF65-F5344CB8AC3E}">
        <p14:creationId xmlns="" xmlns:p14="http://schemas.microsoft.com/office/powerpoint/2010/main" val="24040652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15" y="1930400"/>
            <a:ext cx="10938510" cy="3729037"/>
          </a:xfrm>
        </p:spPr>
      </p:pic>
    </p:spTree>
    <p:extLst>
      <p:ext uri="{BB962C8B-B14F-4D97-AF65-F5344CB8AC3E}">
        <p14:creationId xmlns="" xmlns:p14="http://schemas.microsoft.com/office/powerpoint/2010/main" val="8268336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70000"/>
            <a:ext cx="11024129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     1</a:t>
            </a:r>
            <a:r>
              <a:rPr lang="en-US" sz="2400" dirty="0"/>
              <a:t>. It is a powerful </a:t>
            </a:r>
            <a:r>
              <a:rPr lang="en-US" sz="2400" dirty="0" smtClean="0"/>
              <a:t>astringent &amp; </a:t>
            </a:r>
            <a:r>
              <a:rPr lang="en-US" sz="2400" dirty="0"/>
              <a:t>treating </a:t>
            </a:r>
            <a:r>
              <a:rPr lang="en-US" sz="2400" dirty="0" smtClean="0"/>
              <a:t>the diarrhea </a:t>
            </a:r>
            <a:r>
              <a:rPr lang="en-US" sz="2400" dirty="0"/>
              <a:t>&amp; other GI problems.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2</a:t>
            </a:r>
            <a:r>
              <a:rPr lang="en-US" sz="2400" dirty="0"/>
              <a:t>. Skin problems like: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     Ulcer, Burns </a:t>
            </a:r>
            <a:r>
              <a:rPr lang="en-US" sz="2400" dirty="0"/>
              <a:t>,</a:t>
            </a:r>
            <a:r>
              <a:rPr lang="en-US" sz="2400" dirty="0" smtClean="0"/>
              <a:t>Eruption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3</a:t>
            </a:r>
            <a:r>
              <a:rPr lang="en-US" sz="2400" dirty="0"/>
              <a:t>. Used as a Douche in leucorrhoea.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 4</a:t>
            </a:r>
            <a:r>
              <a:rPr lang="en-US" sz="2400" dirty="0"/>
              <a:t>. As a mouth wash or Gargle for 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Pharyngitis </a:t>
            </a:r>
            <a:r>
              <a:rPr lang="en-US" sz="2400" dirty="0"/>
              <a:t>,</a:t>
            </a:r>
            <a:r>
              <a:rPr lang="en-US" sz="2400" dirty="0" smtClean="0"/>
              <a:t>Laryngitis </a:t>
            </a:r>
            <a:r>
              <a:rPr lang="en-US" sz="2400" dirty="0"/>
              <a:t>,</a:t>
            </a:r>
            <a:r>
              <a:rPr lang="en-US" sz="2400" dirty="0" smtClean="0"/>
              <a:t>Gingivitis ,Stomatitis 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5</a:t>
            </a:r>
            <a:r>
              <a:rPr lang="en-US" sz="2400" dirty="0"/>
              <a:t>. Arresting nosebleed 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r>
              <a:rPr lang="en-US" sz="2400" dirty="0" smtClean="0"/>
              <a:t>      6</a:t>
            </a:r>
            <a:r>
              <a:rPr lang="en-US" sz="2400" dirty="0"/>
              <a:t>. Chronic gonorrhea treated with an infusion of catechu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7</a:t>
            </a:r>
            <a:r>
              <a:rPr lang="en-US" sz="2400" dirty="0"/>
              <a:t>. In cough treatment </a:t>
            </a:r>
            <a:r>
              <a:rPr lang="en-US" sz="2400" dirty="0" smtClean="0"/>
              <a:t>&amp; Mucous </a:t>
            </a:r>
            <a:r>
              <a:rPr lang="en-US" sz="2400" dirty="0"/>
              <a:t>colitis.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9</a:t>
            </a:r>
            <a:r>
              <a:rPr lang="en-US" sz="2400" dirty="0"/>
              <a:t>. </a:t>
            </a:r>
            <a:r>
              <a:rPr lang="en-US" sz="2400" dirty="0" smtClean="0"/>
              <a:t>used </a:t>
            </a:r>
            <a:r>
              <a:rPr lang="en-US" sz="2400" dirty="0"/>
              <a:t>to tan leather, produces brown dye</a:t>
            </a:r>
          </a:p>
        </p:txBody>
      </p:sp>
    </p:spTree>
    <p:extLst>
      <p:ext uri="{BB962C8B-B14F-4D97-AF65-F5344CB8AC3E}">
        <p14:creationId xmlns="" xmlns:p14="http://schemas.microsoft.com/office/powerpoint/2010/main" val="6343844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b) Pale </a:t>
            </a:r>
            <a:r>
              <a:rPr lang="en-US" dirty="0"/>
              <a:t>Catechu: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496" y="1160464"/>
            <a:ext cx="9323916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400" dirty="0" smtClean="0"/>
          </a:p>
          <a:p>
            <a:r>
              <a:rPr lang="en-US" sz="2400" b="1" dirty="0" smtClean="0"/>
              <a:t>Botanical Name: </a:t>
            </a:r>
          </a:p>
          <a:p>
            <a:pPr marL="0" indent="0">
              <a:buNone/>
            </a:pPr>
            <a:r>
              <a:rPr lang="en-US" sz="2400" dirty="0" smtClean="0"/>
              <a:t>                        </a:t>
            </a:r>
            <a:r>
              <a:rPr lang="en-US" sz="2400" u="sng" dirty="0" err="1" smtClean="0"/>
              <a:t>Uncaria</a:t>
            </a:r>
            <a:r>
              <a:rPr lang="en-US" sz="2400" u="sng" dirty="0" smtClean="0"/>
              <a:t> </a:t>
            </a:r>
            <a:r>
              <a:rPr lang="en-US" sz="2400" u="sng" dirty="0" err="1"/>
              <a:t>gambier</a:t>
            </a:r>
            <a:r>
              <a:rPr lang="en-US" sz="2400" u="sng" dirty="0"/>
              <a:t> </a:t>
            </a:r>
            <a:endParaRPr lang="en-US" sz="2400" u="sng" dirty="0" smtClean="0"/>
          </a:p>
          <a:p>
            <a:r>
              <a:rPr lang="en-US" sz="2400" b="1" dirty="0" smtClean="0"/>
              <a:t>Family</a:t>
            </a:r>
            <a:r>
              <a:rPr lang="en-US" sz="2400" b="1" dirty="0"/>
              <a:t>: </a:t>
            </a:r>
            <a:endParaRPr lang="en-US" sz="2400" b="1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</a:t>
            </a:r>
            <a:r>
              <a:rPr lang="en-US" sz="2400" dirty="0" err="1" smtClean="0"/>
              <a:t>Rubiaceae</a:t>
            </a:r>
            <a:r>
              <a:rPr lang="en-US" sz="2400" dirty="0" smtClean="0"/>
              <a:t> </a:t>
            </a:r>
          </a:p>
          <a:p>
            <a:r>
              <a:rPr lang="en-US" sz="2400" b="1" dirty="0" smtClean="0"/>
              <a:t>Part </a:t>
            </a:r>
            <a:r>
              <a:rPr lang="en-US" sz="2400" b="1" dirty="0"/>
              <a:t>Used: </a:t>
            </a:r>
            <a:endParaRPr lang="en-US" sz="2400" b="1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Dried </a:t>
            </a:r>
            <a:r>
              <a:rPr lang="en-US" sz="2400" dirty="0"/>
              <a:t>extract of leaves &amp; young twigs of the plant. </a:t>
            </a:r>
            <a:endParaRPr lang="en-US" sz="2400" dirty="0" smtClean="0"/>
          </a:p>
          <a:p>
            <a:r>
              <a:rPr lang="en-US" sz="2400" b="1" dirty="0" smtClean="0"/>
              <a:t>Habit </a:t>
            </a:r>
            <a:r>
              <a:rPr lang="en-US" sz="2400" b="1" dirty="0"/>
              <a:t>&amp; Habitat: </a:t>
            </a:r>
            <a:endParaRPr lang="en-US" sz="2400" b="1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    Indigenous </a:t>
            </a:r>
            <a:r>
              <a:rPr lang="en-US" sz="2400" dirty="0"/>
              <a:t>to </a:t>
            </a:r>
            <a:r>
              <a:rPr lang="en-US" sz="2400" dirty="0" smtClean="0"/>
              <a:t>Malaya ,Cultivated </a:t>
            </a:r>
            <a:r>
              <a:rPr lang="en-US" sz="2400" dirty="0"/>
              <a:t>in Indonesia, Malaya, Borneo</a:t>
            </a:r>
          </a:p>
        </p:txBody>
      </p:sp>
    </p:spTree>
    <p:extLst>
      <p:ext uri="{BB962C8B-B14F-4D97-AF65-F5344CB8AC3E}">
        <p14:creationId xmlns="" xmlns:p14="http://schemas.microsoft.com/office/powerpoint/2010/main" val="33977843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Preparation: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1659" y="1674814"/>
            <a:ext cx="9481079" cy="3880773"/>
          </a:xfrm>
        </p:spPr>
        <p:txBody>
          <a:bodyPr>
            <a:noAutofit/>
          </a:bodyPr>
          <a:lstStyle/>
          <a:p>
            <a:r>
              <a:rPr lang="en-US" sz="2400" dirty="0" smtClean="0"/>
              <a:t>leaf </a:t>
            </a:r>
            <a:r>
              <a:rPr lang="en-US" sz="2400" dirty="0"/>
              <a:t>twigs up to 50cm in length are cut at an interval of 4-6 months from 2-10 years old plant. </a:t>
            </a:r>
            <a:endParaRPr lang="en-US" sz="2400" dirty="0" smtClean="0"/>
          </a:p>
          <a:p>
            <a:r>
              <a:rPr lang="en-US" sz="2400" dirty="0" smtClean="0"/>
              <a:t>leaves </a:t>
            </a:r>
            <a:r>
              <a:rPr lang="en-US" sz="2400" dirty="0"/>
              <a:t>&amp; twigs are boiled with water for 3 hours in a large pan. </a:t>
            </a:r>
            <a:endParaRPr lang="en-US" sz="2400" dirty="0" smtClean="0"/>
          </a:p>
          <a:p>
            <a:r>
              <a:rPr lang="en-US" sz="2400" dirty="0" smtClean="0"/>
              <a:t>leaves </a:t>
            </a:r>
            <a:r>
              <a:rPr lang="en-US" sz="2400" dirty="0"/>
              <a:t>&amp; twigs are removed &amp; the extract is concentrated to form a yellowish-green pasty mass. </a:t>
            </a:r>
          </a:p>
          <a:p>
            <a:r>
              <a:rPr lang="en-US" sz="2400" dirty="0" smtClean="0"/>
              <a:t>It </a:t>
            </a:r>
            <a:r>
              <a:rPr lang="en-US" sz="2400" dirty="0"/>
              <a:t>is cooled in shallow wood tubes, put into trays or tin containers, &amp; cut into cubes of uniform size. </a:t>
            </a:r>
          </a:p>
          <a:p>
            <a:r>
              <a:rPr lang="en-US" sz="2400" dirty="0" smtClean="0"/>
              <a:t>Cubes </a:t>
            </a:r>
            <a:r>
              <a:rPr lang="en-US" sz="2400" dirty="0"/>
              <a:t>are dried in the sun, packed &amp; exported. 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contains </a:t>
            </a:r>
            <a:r>
              <a:rPr lang="en-US" sz="2400" dirty="0"/>
              <a:t>more water, less tannins &amp; is of inferior quality</a:t>
            </a:r>
          </a:p>
        </p:txBody>
      </p:sp>
    </p:spTree>
    <p:extLst>
      <p:ext uri="{BB962C8B-B14F-4D97-AF65-F5344CB8AC3E}">
        <p14:creationId xmlns="" xmlns:p14="http://schemas.microsoft.com/office/powerpoint/2010/main" val="153875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Chemical Constituent: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8797" y="1389064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Catechin</a:t>
            </a:r>
            <a:r>
              <a:rPr lang="en-US" sz="2400" dirty="0" smtClean="0"/>
              <a:t> </a:t>
            </a:r>
            <a:r>
              <a:rPr lang="en-US" sz="2400" dirty="0"/>
              <a:t>(7-33%) </a:t>
            </a:r>
            <a:r>
              <a:rPr lang="en-US" sz="2400" dirty="0" smtClean="0"/>
              <a:t>,</a:t>
            </a:r>
            <a:r>
              <a:rPr lang="en-US" sz="2400" dirty="0" err="1" smtClean="0"/>
              <a:t>Catechutannic</a:t>
            </a:r>
            <a:r>
              <a:rPr lang="en-US" sz="2400" dirty="0" smtClean="0"/>
              <a:t> </a:t>
            </a:r>
            <a:r>
              <a:rPr lang="en-US" sz="2400" dirty="0"/>
              <a:t>acid (22-50</a:t>
            </a:r>
            <a:r>
              <a:rPr lang="en-US" sz="2400" dirty="0" smtClean="0"/>
              <a:t>%)  Catechu </a:t>
            </a:r>
            <a:r>
              <a:rPr lang="en-US" sz="2400" dirty="0"/>
              <a:t>red. </a:t>
            </a:r>
            <a:r>
              <a:rPr lang="en-US" sz="2400" dirty="0" err="1" smtClean="0"/>
              <a:t>Quercetin</a:t>
            </a:r>
            <a:r>
              <a:rPr lang="en-US" sz="2400" dirty="0" smtClean="0"/>
              <a:t> ,</a:t>
            </a:r>
            <a:r>
              <a:rPr lang="en-US" sz="2400" dirty="0" err="1" smtClean="0"/>
              <a:t>Quercetrin</a:t>
            </a:r>
            <a:r>
              <a:rPr lang="en-US" sz="2400" dirty="0" smtClean="0"/>
              <a:t> ,</a:t>
            </a:r>
            <a:r>
              <a:rPr lang="en-US" sz="2400" dirty="0" err="1" smtClean="0"/>
              <a:t>Pyrogallol</a:t>
            </a:r>
            <a:r>
              <a:rPr lang="en-US" sz="2400" dirty="0" smtClean="0"/>
              <a:t> ,Gambier </a:t>
            </a:r>
            <a:r>
              <a:rPr lang="en-US" sz="2400" dirty="0"/>
              <a:t>fluorescence ,</a:t>
            </a:r>
            <a:r>
              <a:rPr lang="en-US" sz="2400" dirty="0" smtClean="0"/>
              <a:t>Fixed </a:t>
            </a:r>
            <a:r>
              <a:rPr lang="en-US" sz="2400" dirty="0"/>
              <a:t>oils &amp; waxes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 smtClean="0"/>
              <a:t>Structure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010" t="4899" r="22397" b="7478"/>
          <a:stretch/>
        </p:blipFill>
        <p:spPr>
          <a:xfrm>
            <a:off x="2794531" y="3643312"/>
            <a:ext cx="3249081" cy="29247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232248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HAMAMELIS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3122" y="1717677"/>
            <a:ext cx="8596668" cy="3880773"/>
          </a:xfrm>
        </p:spPr>
        <p:txBody>
          <a:bodyPr>
            <a:noAutofit/>
          </a:bodyPr>
          <a:lstStyle/>
          <a:p>
            <a:r>
              <a:rPr lang="en-US" sz="2400" dirty="0"/>
              <a:t>Synonyms: 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witch </a:t>
            </a:r>
            <a:r>
              <a:rPr lang="en-US" sz="2400" dirty="0"/>
              <a:t>hazel </a:t>
            </a:r>
            <a:endParaRPr lang="en-US" sz="2400" dirty="0" smtClean="0"/>
          </a:p>
          <a:p>
            <a:r>
              <a:rPr lang="en-US" sz="2400" dirty="0" smtClean="0"/>
              <a:t>Botanical </a:t>
            </a:r>
            <a:r>
              <a:rPr lang="en-US" sz="2400" dirty="0"/>
              <a:t>Origin: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  </a:t>
            </a:r>
            <a:r>
              <a:rPr lang="en-US" sz="2400" u="sng" dirty="0" err="1" smtClean="0"/>
              <a:t>Hamamelis</a:t>
            </a:r>
            <a:r>
              <a:rPr lang="en-US" sz="2400" u="sng" dirty="0" smtClean="0"/>
              <a:t> </a:t>
            </a:r>
            <a:r>
              <a:rPr lang="en-US" sz="2400" u="sng" dirty="0" err="1"/>
              <a:t>virginiana</a:t>
            </a:r>
            <a:r>
              <a:rPr lang="en-US" sz="2400" u="sng" dirty="0"/>
              <a:t> </a:t>
            </a:r>
            <a:endParaRPr lang="en-US" sz="2400" u="sng" dirty="0" smtClean="0"/>
          </a:p>
          <a:p>
            <a:r>
              <a:rPr lang="en-US" sz="2400" dirty="0" smtClean="0"/>
              <a:t>Family</a:t>
            </a:r>
            <a:r>
              <a:rPr lang="en-US" sz="2400" dirty="0"/>
              <a:t>: 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</a:t>
            </a:r>
            <a:r>
              <a:rPr lang="en-US" sz="2400" dirty="0" err="1" smtClean="0"/>
              <a:t>Hamamelidaceae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Part </a:t>
            </a:r>
            <a:r>
              <a:rPr lang="en-US" sz="2400" dirty="0"/>
              <a:t>Used: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Dried </a:t>
            </a:r>
            <a:r>
              <a:rPr lang="en-US" sz="2400" dirty="0"/>
              <a:t>leaves</a:t>
            </a:r>
          </a:p>
        </p:txBody>
      </p:sp>
    </p:spTree>
    <p:extLst>
      <p:ext uri="{BB962C8B-B14F-4D97-AF65-F5344CB8AC3E}">
        <p14:creationId xmlns="" xmlns:p14="http://schemas.microsoft.com/office/powerpoint/2010/main" val="2340118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034" y="366713"/>
            <a:ext cx="5309129" cy="690563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PROPERTIES OF TANNINS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300164"/>
            <a:ext cx="10952691" cy="4271962"/>
          </a:xfrm>
        </p:spPr>
        <p:txBody>
          <a:bodyPr>
            <a:no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non-</a:t>
            </a:r>
            <a:r>
              <a:rPr lang="en-US" sz="2400" dirty="0" err="1" smtClean="0"/>
              <a:t>crystallisable</a:t>
            </a:r>
            <a:r>
              <a:rPr lang="en-US" sz="2400" dirty="0" smtClean="0"/>
              <a:t> </a:t>
            </a:r>
            <a:r>
              <a:rPr lang="en-US" sz="2400" dirty="0"/>
              <a:t>compounds. </a:t>
            </a:r>
            <a:endParaRPr lang="en-US" sz="2400" dirty="0" smtClean="0"/>
          </a:p>
          <a:p>
            <a:r>
              <a:rPr lang="en-US" sz="2400" dirty="0" smtClean="0"/>
              <a:t>molecular weights range from 1000-5000. </a:t>
            </a:r>
          </a:p>
          <a:p>
            <a:r>
              <a:rPr lang="en-US" sz="2400" dirty="0" smtClean="0"/>
              <a:t>soluble </a:t>
            </a:r>
            <a:r>
              <a:rPr lang="en-US" sz="2400" dirty="0"/>
              <a:t>in water, dilute </a:t>
            </a:r>
            <a:r>
              <a:rPr lang="en-US" sz="2400" dirty="0" err="1"/>
              <a:t>alkalies</a:t>
            </a:r>
            <a:r>
              <a:rPr lang="en-US" sz="2400" dirty="0"/>
              <a:t>, alcohol, </a:t>
            </a:r>
            <a:endParaRPr lang="en-US" sz="2400" dirty="0" smtClean="0"/>
          </a:p>
          <a:p>
            <a:r>
              <a:rPr lang="en-US" sz="2400" dirty="0" smtClean="0"/>
              <a:t>sparingly </a:t>
            </a:r>
            <a:r>
              <a:rPr lang="en-US" sz="2400" dirty="0"/>
              <a:t>soluble in other organic solvents </a:t>
            </a:r>
            <a:endParaRPr lang="en-US" sz="2400" dirty="0" smtClean="0"/>
          </a:p>
          <a:p>
            <a:r>
              <a:rPr lang="en-US" sz="2400" dirty="0" smtClean="0"/>
              <a:t>make </a:t>
            </a:r>
            <a:r>
              <a:rPr lang="en-US" sz="2400" dirty="0"/>
              <a:t>colloidal solutions with water containing some acids. </a:t>
            </a:r>
            <a:endParaRPr lang="en-US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35991813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1672" y="1417639"/>
            <a:ext cx="8596668" cy="38807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/>
              <a:t>Habit &amp; Habitat:  </a:t>
            </a:r>
            <a:endParaRPr lang="en-US" sz="2800" b="1" dirty="0" smtClean="0"/>
          </a:p>
          <a:p>
            <a:r>
              <a:rPr lang="en-US" sz="2400" dirty="0" smtClean="0"/>
              <a:t>Plant </a:t>
            </a:r>
            <a:r>
              <a:rPr lang="en-US" sz="2400" dirty="0"/>
              <a:t>is a shrub or small tree, 2-5 m in height. </a:t>
            </a:r>
            <a:endParaRPr lang="en-US" sz="2400" dirty="0" smtClean="0"/>
          </a:p>
          <a:p>
            <a:r>
              <a:rPr lang="en-US" sz="2400" dirty="0" smtClean="0"/>
              <a:t>Cultivated </a:t>
            </a:r>
            <a:r>
              <a:rPr lang="en-US" sz="2400" dirty="0"/>
              <a:t>in Canada and USA. 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800" b="1" dirty="0" smtClean="0"/>
              <a:t>Collection</a:t>
            </a:r>
            <a:r>
              <a:rPr lang="en-US" sz="2800" b="1" dirty="0"/>
              <a:t>: </a:t>
            </a:r>
            <a:endParaRPr lang="en-US" sz="2800" b="1" dirty="0" smtClean="0"/>
          </a:p>
          <a:p>
            <a:r>
              <a:rPr lang="en-US" sz="2400" dirty="0" smtClean="0"/>
              <a:t>collected </a:t>
            </a:r>
            <a:r>
              <a:rPr lang="en-US" sz="2400" dirty="0"/>
              <a:t>throughout the summer season. </a:t>
            </a:r>
            <a:endParaRPr lang="en-US" sz="2400" dirty="0" smtClean="0"/>
          </a:p>
          <a:p>
            <a:r>
              <a:rPr lang="en-US" sz="2400" dirty="0" smtClean="0"/>
              <a:t>dried </a:t>
            </a:r>
            <a:r>
              <a:rPr lang="en-US" sz="2400" dirty="0"/>
              <a:t>in open air preferably under shade to preserve the green </a:t>
            </a:r>
            <a:r>
              <a:rPr lang="en-US" sz="2400" dirty="0" err="1"/>
              <a:t>colour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718368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Chemical Constituents: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3121" y="1717677"/>
            <a:ext cx="8596668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It </a:t>
            </a:r>
            <a:r>
              <a:rPr lang="en-US" sz="2400" dirty="0"/>
              <a:t>contains:  </a:t>
            </a:r>
            <a:endParaRPr lang="en-US" sz="2400" dirty="0" smtClean="0"/>
          </a:p>
          <a:p>
            <a:r>
              <a:rPr lang="en-US" sz="2400" dirty="0" smtClean="0"/>
              <a:t> </a:t>
            </a:r>
            <a:r>
              <a:rPr lang="en-US" sz="2400" dirty="0" err="1"/>
              <a:t>Gallitannins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 smtClean="0"/>
              <a:t> </a:t>
            </a:r>
            <a:r>
              <a:rPr lang="en-US" sz="2400" dirty="0" err="1"/>
              <a:t>Ellagitannins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 smtClean="0"/>
              <a:t> </a:t>
            </a:r>
            <a:r>
              <a:rPr lang="en-US" sz="2400" dirty="0"/>
              <a:t>Free </a:t>
            </a:r>
            <a:r>
              <a:rPr lang="en-US" sz="2400" dirty="0" err="1"/>
              <a:t>gallic</a:t>
            </a:r>
            <a:r>
              <a:rPr lang="en-US" sz="2400" dirty="0"/>
              <a:t> acid </a:t>
            </a:r>
            <a:endParaRPr lang="en-US" sz="2400" dirty="0" smtClean="0"/>
          </a:p>
          <a:p>
            <a:r>
              <a:rPr lang="en-US" sz="2400" dirty="0" smtClean="0"/>
              <a:t> </a:t>
            </a:r>
            <a:r>
              <a:rPr lang="en-US" sz="2400" dirty="0" err="1"/>
              <a:t>Polygalloyl</a:t>
            </a:r>
            <a:r>
              <a:rPr lang="en-US" sz="2400" dirty="0"/>
              <a:t> glucose </a:t>
            </a:r>
            <a:endParaRPr lang="en-US" sz="2400" dirty="0" smtClean="0"/>
          </a:p>
          <a:p>
            <a:r>
              <a:rPr lang="en-US" sz="2400" dirty="0" smtClean="0"/>
              <a:t> </a:t>
            </a:r>
            <a:r>
              <a:rPr lang="en-US" sz="2400" dirty="0" err="1"/>
              <a:t>Hamamelitannins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 smtClean="0"/>
              <a:t> </a:t>
            </a:r>
            <a:r>
              <a:rPr lang="en-US" sz="2400" dirty="0" err="1"/>
              <a:t>Proanthocyanidines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 smtClean="0"/>
              <a:t> </a:t>
            </a:r>
            <a:r>
              <a:rPr lang="en-US" sz="2400" dirty="0"/>
              <a:t>Calcium oxalate crystals</a:t>
            </a:r>
          </a:p>
        </p:txBody>
      </p:sp>
    </p:spTree>
    <p:extLst>
      <p:ext uri="{BB962C8B-B14F-4D97-AF65-F5344CB8AC3E}">
        <p14:creationId xmlns="" xmlns:p14="http://schemas.microsoft.com/office/powerpoint/2010/main" val="20862863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1709" y="969962"/>
            <a:ext cx="9081028" cy="54721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sz="2400" dirty="0" smtClean="0"/>
              <a:t>1</a:t>
            </a:r>
            <a:r>
              <a:rPr lang="en-US" sz="2400" dirty="0"/>
              <a:t>. Astringent </a:t>
            </a:r>
            <a:r>
              <a:rPr lang="en-US" sz="2400" dirty="0" smtClean="0"/>
              <a:t>,</a:t>
            </a:r>
            <a:r>
              <a:rPr lang="en-US" sz="2400" dirty="0"/>
              <a:t> </a:t>
            </a:r>
            <a:r>
              <a:rPr lang="en-US" sz="2400" dirty="0" err="1"/>
              <a:t>Haemostatic</a:t>
            </a:r>
            <a:r>
              <a:rPr lang="en-US" sz="2400" dirty="0"/>
              <a:t> </a:t>
            </a:r>
          </a:p>
          <a:p>
            <a:r>
              <a:rPr lang="en-US" sz="2400" dirty="0"/>
              <a:t>2</a:t>
            </a:r>
            <a:r>
              <a:rPr lang="en-US" sz="2400" dirty="0" smtClean="0"/>
              <a:t>. </a:t>
            </a:r>
            <a:r>
              <a:rPr lang="en-US" sz="2400" dirty="0"/>
              <a:t>Applied to superficial wounds, bruises. </a:t>
            </a:r>
            <a:endParaRPr lang="en-US" sz="2400" dirty="0" smtClean="0"/>
          </a:p>
          <a:p>
            <a:r>
              <a:rPr lang="en-US" sz="2400" dirty="0"/>
              <a:t>3</a:t>
            </a:r>
            <a:r>
              <a:rPr lang="en-US" sz="2400" dirty="0" smtClean="0"/>
              <a:t>. </a:t>
            </a:r>
            <a:r>
              <a:rPr lang="en-US" sz="2400" dirty="0"/>
              <a:t>In after shave lotions and cosmetic preparations. </a:t>
            </a:r>
            <a:endParaRPr lang="en-US" sz="2400" dirty="0" smtClean="0"/>
          </a:p>
          <a:p>
            <a:r>
              <a:rPr lang="en-US" sz="2400" dirty="0"/>
              <a:t>4</a:t>
            </a:r>
            <a:r>
              <a:rPr lang="en-US" sz="2400" dirty="0" smtClean="0"/>
              <a:t>. </a:t>
            </a:r>
            <a:r>
              <a:rPr lang="en-US" sz="2400" dirty="0"/>
              <a:t>Skin diseases. </a:t>
            </a:r>
            <a:endParaRPr lang="en-US" sz="2400" dirty="0" smtClean="0"/>
          </a:p>
          <a:p>
            <a:r>
              <a:rPr lang="en-US" sz="2400" dirty="0"/>
              <a:t>5</a:t>
            </a:r>
            <a:r>
              <a:rPr lang="en-US" sz="2400" dirty="0" smtClean="0"/>
              <a:t>. </a:t>
            </a:r>
            <a:r>
              <a:rPr lang="en-US" sz="2400" dirty="0"/>
              <a:t>Diarrhea. </a:t>
            </a:r>
            <a:endParaRPr lang="en-US" sz="2400" dirty="0" smtClean="0"/>
          </a:p>
          <a:p>
            <a:r>
              <a:rPr lang="en-US" sz="2400" dirty="0"/>
              <a:t>6</a:t>
            </a:r>
            <a:r>
              <a:rPr lang="en-US" sz="2400" dirty="0" smtClean="0"/>
              <a:t>. </a:t>
            </a:r>
            <a:r>
              <a:rPr lang="en-US" sz="2400" dirty="0"/>
              <a:t>Locally styptic. </a:t>
            </a:r>
            <a:endParaRPr lang="en-US" sz="2400" dirty="0" smtClean="0"/>
          </a:p>
          <a:p>
            <a:r>
              <a:rPr lang="en-US" sz="2400" dirty="0"/>
              <a:t>7</a:t>
            </a:r>
            <a:r>
              <a:rPr lang="en-US" sz="2400" dirty="0" smtClean="0"/>
              <a:t>. </a:t>
            </a:r>
            <a:r>
              <a:rPr lang="en-US" sz="2400" dirty="0"/>
              <a:t>Inflammation of gums and mucous membrane of mouth. </a:t>
            </a:r>
            <a:endParaRPr lang="en-US" sz="2400" dirty="0" smtClean="0"/>
          </a:p>
          <a:p>
            <a:r>
              <a:rPr lang="en-US" sz="2400" dirty="0"/>
              <a:t>8</a:t>
            </a:r>
            <a:r>
              <a:rPr lang="en-US" sz="2400" dirty="0" smtClean="0"/>
              <a:t>. </a:t>
            </a:r>
            <a:r>
              <a:rPr lang="en-US" sz="2400" dirty="0"/>
              <a:t>Primarily used for symptomatic relieve of </a:t>
            </a:r>
            <a:r>
              <a:rPr lang="en-US" sz="2400" dirty="0" smtClean="0"/>
              <a:t>hemorrhoids</a:t>
            </a:r>
          </a:p>
          <a:p>
            <a:r>
              <a:rPr lang="en-US" sz="2400" dirty="0"/>
              <a:t>9</a:t>
            </a:r>
            <a:r>
              <a:rPr lang="en-US" sz="2400" dirty="0" smtClean="0"/>
              <a:t>. </a:t>
            </a:r>
            <a:r>
              <a:rPr lang="en-US" sz="2400" dirty="0"/>
              <a:t>Anti-viral activity against herpes simplex type 1. </a:t>
            </a:r>
            <a:endParaRPr lang="en-US" sz="2400" dirty="0" smtClean="0"/>
          </a:p>
          <a:p>
            <a:r>
              <a:rPr lang="en-US" sz="2400" dirty="0" smtClean="0"/>
              <a:t>10.Teething </a:t>
            </a:r>
            <a:r>
              <a:rPr lang="en-US" sz="2400" dirty="0"/>
              <a:t>preparations</a:t>
            </a:r>
          </a:p>
        </p:txBody>
      </p:sp>
    </p:spTree>
    <p:extLst>
      <p:ext uri="{BB962C8B-B14F-4D97-AF65-F5344CB8AC3E}">
        <p14:creationId xmlns="" xmlns:p14="http://schemas.microsoft.com/office/powerpoint/2010/main" val="1412231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705" y="269966"/>
            <a:ext cx="8596668" cy="1320800"/>
          </a:xfrm>
        </p:spPr>
        <p:txBody>
          <a:bodyPr/>
          <a:lstStyle/>
          <a:p>
            <a:r>
              <a:rPr lang="en-US" dirty="0"/>
              <a:t>NUT GALL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3852" y="930366"/>
            <a:ext cx="8786812" cy="538638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Synonyms</a:t>
            </a:r>
            <a:r>
              <a:rPr lang="en-US" sz="2400" dirty="0"/>
              <a:t>: </a:t>
            </a:r>
            <a:endParaRPr lang="en-US" sz="2400" dirty="0" smtClean="0"/>
          </a:p>
          <a:p>
            <a:r>
              <a:rPr lang="en-US" sz="2400" dirty="0" smtClean="0"/>
              <a:t>Turkey </a:t>
            </a:r>
            <a:r>
              <a:rPr lang="en-US" sz="2400" dirty="0"/>
              <a:t>gall, </a:t>
            </a:r>
            <a:r>
              <a:rPr lang="en-US" sz="2400" dirty="0" err="1"/>
              <a:t>Galla</a:t>
            </a:r>
            <a:r>
              <a:rPr lang="en-US" sz="2400" dirty="0"/>
              <a:t>, Blue galls 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Biological </a:t>
            </a:r>
            <a:r>
              <a:rPr lang="en-US" sz="2400" dirty="0"/>
              <a:t>source: </a:t>
            </a:r>
            <a:r>
              <a:rPr lang="en-US" sz="2400" dirty="0" err="1"/>
              <a:t>Quercus</a:t>
            </a:r>
            <a:r>
              <a:rPr lang="en-US" sz="2400" dirty="0"/>
              <a:t> </a:t>
            </a:r>
            <a:r>
              <a:rPr lang="en-US" sz="2400" dirty="0" err="1"/>
              <a:t>infectoria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Family</a:t>
            </a:r>
            <a:r>
              <a:rPr lang="en-US" sz="2400" dirty="0"/>
              <a:t>:   </a:t>
            </a:r>
            <a:r>
              <a:rPr lang="en-US" sz="2400" u="sng" dirty="0" err="1" smtClean="0"/>
              <a:t>Fagaceae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</a:t>
            </a:r>
          </a:p>
          <a:p>
            <a:r>
              <a:rPr lang="en-US" sz="2400" dirty="0" smtClean="0"/>
              <a:t>Part </a:t>
            </a:r>
            <a:r>
              <a:rPr lang="en-US" sz="2400" dirty="0"/>
              <a:t>used: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               Excrescence produced </a:t>
            </a:r>
            <a:r>
              <a:rPr lang="en-US" sz="2400" dirty="0"/>
              <a:t>on young twigs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 smtClean="0"/>
              <a:t>Habitat</a:t>
            </a:r>
          </a:p>
          <a:p>
            <a:pPr marL="0" indent="0">
              <a:buNone/>
            </a:pPr>
            <a:r>
              <a:rPr lang="en-US" sz="2400" dirty="0"/>
              <a:t>          </a:t>
            </a:r>
            <a:r>
              <a:rPr lang="en-US" sz="2400" dirty="0" smtClean="0"/>
              <a:t>Cultivated </a:t>
            </a:r>
            <a:r>
              <a:rPr lang="en-US" sz="2400" dirty="0"/>
              <a:t>in Turkey, Greece, Iran, Persia, Syria, </a:t>
            </a:r>
            <a:r>
              <a:rPr lang="en-US" sz="2400" dirty="0" err="1"/>
              <a:t>Cypru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14385199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95288"/>
            <a:ext cx="8596668" cy="1320800"/>
          </a:xfrm>
        </p:spPr>
        <p:txBody>
          <a:bodyPr/>
          <a:lstStyle/>
          <a:p>
            <a:r>
              <a:rPr lang="en-US" dirty="0"/>
              <a:t>Preparation: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1672" y="1303339"/>
            <a:ext cx="10981266" cy="3880773"/>
          </a:xfrm>
        </p:spPr>
        <p:txBody>
          <a:bodyPr>
            <a:noAutofit/>
          </a:bodyPr>
          <a:lstStyle/>
          <a:p>
            <a:r>
              <a:rPr lang="en-US" sz="2400" dirty="0" smtClean="0"/>
              <a:t>Insects </a:t>
            </a:r>
            <a:r>
              <a:rPr lang="en-US" sz="2400" dirty="0"/>
              <a:t>lay eggs on the bark and larva hatch from them. </a:t>
            </a:r>
            <a:endParaRPr lang="en-US" sz="2400" dirty="0" smtClean="0"/>
          </a:p>
          <a:p>
            <a:r>
              <a:rPr lang="en-US" sz="2400" dirty="0" smtClean="0"/>
              <a:t>Larva </a:t>
            </a:r>
            <a:r>
              <a:rPr lang="en-US" sz="2400" dirty="0"/>
              <a:t>secretes enzymes that convert the starch into glucose and stimulate the abnormal cell division. </a:t>
            </a:r>
            <a:endParaRPr lang="en-US" sz="2400" dirty="0" smtClean="0"/>
          </a:p>
          <a:p>
            <a:r>
              <a:rPr lang="en-US" sz="2400" dirty="0" smtClean="0"/>
              <a:t>As </a:t>
            </a:r>
            <a:r>
              <a:rPr lang="en-US" sz="2400" dirty="0"/>
              <a:t>starch disappear from the </a:t>
            </a:r>
            <a:r>
              <a:rPr lang="en-US" sz="2400" dirty="0" err="1"/>
              <a:t>neighbourhood</a:t>
            </a:r>
            <a:r>
              <a:rPr lang="en-US" sz="2400" dirty="0"/>
              <a:t> of the insect, shrinkage occur and a central cavity is formed in which the insect passes through the larval to </a:t>
            </a:r>
            <a:r>
              <a:rPr lang="en-US" sz="2400" dirty="0" err="1"/>
              <a:t>pupal</a:t>
            </a:r>
            <a:r>
              <a:rPr lang="en-US" sz="2400" dirty="0"/>
              <a:t> stages.  </a:t>
            </a:r>
            <a:endParaRPr lang="en-US" sz="2400" dirty="0" smtClean="0"/>
          </a:p>
          <a:p>
            <a:r>
              <a:rPr lang="en-US" sz="2400" dirty="0" smtClean="0"/>
              <a:t>abnormal </a:t>
            </a:r>
            <a:r>
              <a:rPr lang="en-US" sz="2400" dirty="0"/>
              <a:t>outgrowth form called Excrescence or Galls. </a:t>
            </a:r>
            <a:endParaRPr lang="en-US" sz="2400" dirty="0" smtClean="0"/>
          </a:p>
          <a:p>
            <a:r>
              <a:rPr lang="en-US" sz="2400" dirty="0" smtClean="0"/>
              <a:t>if </a:t>
            </a:r>
            <a:r>
              <a:rPr lang="en-US" sz="2400" dirty="0"/>
              <a:t>the galls are not previously collected &amp; dried, the mature insect make hole in gall and escapes.  </a:t>
            </a:r>
            <a:endParaRPr lang="en-US" sz="2400" dirty="0" smtClean="0"/>
          </a:p>
          <a:p>
            <a:r>
              <a:rPr lang="en-US" sz="2400" dirty="0" err="1" smtClean="0"/>
              <a:t>colour</a:t>
            </a:r>
            <a:r>
              <a:rPr lang="en-US" sz="2400" dirty="0" smtClean="0"/>
              <a:t> </a:t>
            </a:r>
            <a:r>
              <a:rPr lang="en-US" sz="2400" dirty="0"/>
              <a:t>of the gall passes from a bluish grey through olive green to almost white</a:t>
            </a:r>
          </a:p>
        </p:txBody>
      </p:sp>
    </p:spTree>
    <p:extLst>
      <p:ext uri="{BB962C8B-B14F-4D97-AF65-F5344CB8AC3E}">
        <p14:creationId xmlns="" xmlns:p14="http://schemas.microsoft.com/office/powerpoint/2010/main" val="7283067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Constituents: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7434" y="1817689"/>
            <a:ext cx="7509404" cy="37972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Galls </a:t>
            </a:r>
            <a:r>
              <a:rPr lang="en-US" sz="2400" dirty="0"/>
              <a:t>contain: </a:t>
            </a:r>
            <a:endParaRPr lang="en-US" sz="2400" dirty="0" smtClean="0"/>
          </a:p>
          <a:p>
            <a:r>
              <a:rPr lang="en-US" sz="2400" dirty="0" smtClean="0"/>
              <a:t> </a:t>
            </a:r>
            <a:r>
              <a:rPr lang="en-US" sz="2400" dirty="0"/>
              <a:t>Tannins known as </a:t>
            </a:r>
            <a:r>
              <a:rPr lang="en-US" sz="2400" dirty="0" err="1"/>
              <a:t>gallotannic</a:t>
            </a:r>
            <a:r>
              <a:rPr lang="en-US" sz="2400" dirty="0"/>
              <a:t> acid 50-70%  </a:t>
            </a:r>
            <a:endParaRPr lang="en-US" sz="2400" dirty="0" smtClean="0"/>
          </a:p>
          <a:p>
            <a:r>
              <a:rPr lang="en-US" sz="2400" dirty="0" smtClean="0"/>
              <a:t> </a:t>
            </a:r>
            <a:r>
              <a:rPr lang="en-US" sz="2400" dirty="0"/>
              <a:t>Gallic acid 2-4%  ,</a:t>
            </a:r>
            <a:r>
              <a:rPr lang="en-US" sz="2400" dirty="0" err="1" smtClean="0"/>
              <a:t>Elagic</a:t>
            </a:r>
            <a:r>
              <a:rPr lang="en-US" sz="2400" dirty="0" smtClean="0"/>
              <a:t> </a:t>
            </a:r>
            <a:r>
              <a:rPr lang="en-US" sz="2400" dirty="0"/>
              <a:t>acid ,</a:t>
            </a:r>
            <a:r>
              <a:rPr lang="en-US" sz="2400" dirty="0" err="1" smtClean="0"/>
              <a:t>Sitosterol</a:t>
            </a:r>
            <a:r>
              <a:rPr lang="en-US" sz="2400" dirty="0" smtClean="0"/>
              <a:t> ,Starch &amp; Calcium </a:t>
            </a:r>
            <a:r>
              <a:rPr lang="en-US" sz="2400" dirty="0"/>
              <a:t>oxalate crystals </a:t>
            </a:r>
            <a:endParaRPr lang="en-US" sz="2400" dirty="0" smtClean="0"/>
          </a:p>
          <a:p>
            <a:r>
              <a:rPr lang="en-US" sz="2400" dirty="0" smtClean="0"/>
              <a:t> </a:t>
            </a:r>
            <a:r>
              <a:rPr lang="en-US" sz="2400" dirty="0"/>
              <a:t>It also contain </a:t>
            </a:r>
            <a:r>
              <a:rPr lang="en-US" sz="2400" dirty="0" err="1"/>
              <a:t>Nyctabthic</a:t>
            </a:r>
            <a:r>
              <a:rPr lang="en-US" sz="2400" dirty="0"/>
              <a:t> &amp; </a:t>
            </a:r>
            <a:r>
              <a:rPr lang="en-US" sz="2400" dirty="0" err="1"/>
              <a:t>Syringic</a:t>
            </a:r>
            <a:r>
              <a:rPr lang="en-US" sz="2400" dirty="0"/>
              <a:t> acid which are recently identified.</a:t>
            </a:r>
          </a:p>
        </p:txBody>
      </p:sp>
    </p:spTree>
    <p:extLst>
      <p:ext uri="{BB962C8B-B14F-4D97-AF65-F5344CB8AC3E}">
        <p14:creationId xmlns="" xmlns:p14="http://schemas.microsoft.com/office/powerpoint/2010/main" val="13070352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930400"/>
            <a:ext cx="9613499" cy="3913187"/>
          </a:xfrm>
        </p:spPr>
      </p:pic>
    </p:spTree>
    <p:extLst>
      <p:ext uri="{BB962C8B-B14F-4D97-AF65-F5344CB8AC3E}">
        <p14:creationId xmlns="" xmlns:p14="http://schemas.microsoft.com/office/powerpoint/2010/main" val="42717007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70412"/>
            <a:ext cx="8596668" cy="1320800"/>
          </a:xfrm>
        </p:spPr>
        <p:txBody>
          <a:bodyPr/>
          <a:lstStyle/>
          <a:p>
            <a:r>
              <a:rPr lang="en-US" dirty="0"/>
              <a:t>Uses: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3539" y="1716452"/>
            <a:ext cx="8596668" cy="3880773"/>
          </a:xfrm>
        </p:spPr>
        <p:txBody>
          <a:bodyPr>
            <a:noAutofit/>
          </a:bodyPr>
          <a:lstStyle/>
          <a:p>
            <a:r>
              <a:rPr lang="en-US" sz="2400" dirty="0" smtClean="0"/>
              <a:t>1</a:t>
            </a:r>
            <a:r>
              <a:rPr lang="en-US" sz="2400" dirty="0"/>
              <a:t>. Astringent (one of the strongest natural astringent herbs available) </a:t>
            </a:r>
            <a:endParaRPr lang="en-US" sz="2400" dirty="0" smtClean="0"/>
          </a:p>
          <a:p>
            <a:r>
              <a:rPr lang="en-US" sz="2400" dirty="0" smtClean="0"/>
              <a:t>2</a:t>
            </a:r>
            <a:r>
              <a:rPr lang="en-US" sz="2400" dirty="0"/>
              <a:t>. Styptic </a:t>
            </a:r>
            <a:endParaRPr lang="en-US" sz="2400" dirty="0" smtClean="0"/>
          </a:p>
          <a:p>
            <a:r>
              <a:rPr lang="en-US" sz="2400" dirty="0" smtClean="0"/>
              <a:t>3</a:t>
            </a:r>
            <a:r>
              <a:rPr lang="en-US" sz="2400" dirty="0"/>
              <a:t>. Antiseptic </a:t>
            </a:r>
            <a:endParaRPr lang="en-US" sz="2400" dirty="0" smtClean="0"/>
          </a:p>
          <a:p>
            <a:r>
              <a:rPr lang="en-US" sz="2400" dirty="0" smtClean="0"/>
              <a:t>4</a:t>
            </a:r>
            <a:r>
              <a:rPr lang="en-US" sz="2400" dirty="0"/>
              <a:t>. </a:t>
            </a:r>
            <a:r>
              <a:rPr lang="en-US" sz="2400" dirty="0" err="1"/>
              <a:t>Haemostatic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 smtClean="0"/>
              <a:t>5</a:t>
            </a:r>
            <a:r>
              <a:rPr lang="en-US" sz="2400" dirty="0"/>
              <a:t>. In leather industry </a:t>
            </a:r>
            <a:endParaRPr lang="en-US" sz="2400" dirty="0" smtClean="0"/>
          </a:p>
          <a:p>
            <a:r>
              <a:rPr lang="en-US" sz="2400" dirty="0" smtClean="0"/>
              <a:t>6</a:t>
            </a:r>
            <a:r>
              <a:rPr lang="en-US" sz="2400" dirty="0"/>
              <a:t>. In solution for burns </a:t>
            </a:r>
            <a:endParaRPr lang="en-US" sz="2400" dirty="0" smtClean="0"/>
          </a:p>
          <a:p>
            <a:r>
              <a:rPr lang="en-US" sz="2400" dirty="0" smtClean="0"/>
              <a:t>7</a:t>
            </a:r>
            <a:r>
              <a:rPr lang="en-US" sz="2400" dirty="0"/>
              <a:t>. As heavy metal antidote </a:t>
            </a:r>
            <a:endParaRPr lang="en-US" sz="2400" dirty="0" smtClean="0"/>
          </a:p>
          <a:p>
            <a:r>
              <a:rPr lang="en-US" sz="2400" dirty="0" smtClean="0"/>
              <a:t>8</a:t>
            </a:r>
            <a:r>
              <a:rPr lang="en-US" sz="2400" dirty="0"/>
              <a:t>. For </a:t>
            </a:r>
            <a:r>
              <a:rPr lang="en-US" sz="2400" dirty="0" err="1"/>
              <a:t>alkaloidal</a:t>
            </a:r>
            <a:r>
              <a:rPr lang="en-US" sz="2400" dirty="0"/>
              <a:t> </a:t>
            </a:r>
            <a:r>
              <a:rPr lang="en-US" sz="2400" dirty="0" smtClean="0"/>
              <a:t>poisoning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27566490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6157" y="1016000"/>
            <a:ext cx="8596668" cy="3880773"/>
          </a:xfrm>
        </p:spPr>
        <p:txBody>
          <a:bodyPr>
            <a:noAutofit/>
          </a:bodyPr>
          <a:lstStyle/>
          <a:p>
            <a:r>
              <a:rPr lang="en-US" sz="2400" dirty="0"/>
              <a:t>9. As  an injection in bad leucorrhoea </a:t>
            </a:r>
            <a:endParaRPr lang="en-US" sz="2400" dirty="0" smtClean="0"/>
          </a:p>
          <a:p>
            <a:r>
              <a:rPr lang="en-US" sz="2400" dirty="0" smtClean="0"/>
              <a:t>10.ability </a:t>
            </a:r>
            <a:r>
              <a:rPr lang="en-US" sz="2400" dirty="0"/>
              <a:t>to combat various viruses, </a:t>
            </a:r>
            <a:r>
              <a:rPr lang="en-US" sz="2400" dirty="0" smtClean="0"/>
              <a:t> </a:t>
            </a:r>
            <a:r>
              <a:rPr lang="en-US" sz="2400" dirty="0"/>
              <a:t>same time strengthening the tissues. </a:t>
            </a:r>
            <a:endParaRPr lang="en-US" sz="2400" dirty="0" smtClean="0"/>
          </a:p>
          <a:p>
            <a:r>
              <a:rPr lang="en-US" sz="2400" dirty="0" smtClean="0"/>
              <a:t>11</a:t>
            </a:r>
            <a:r>
              <a:rPr lang="en-US" sz="2400" dirty="0"/>
              <a:t>. Externally used to blacken hair. </a:t>
            </a:r>
            <a:endParaRPr lang="en-US" sz="2400" dirty="0" smtClean="0"/>
          </a:p>
          <a:p>
            <a:r>
              <a:rPr lang="en-US" sz="2400" dirty="0" smtClean="0"/>
              <a:t>12</a:t>
            </a:r>
            <a:r>
              <a:rPr lang="en-US" sz="2400" dirty="0"/>
              <a:t>. </a:t>
            </a:r>
            <a:r>
              <a:rPr lang="en-US" sz="2400" dirty="0" smtClean="0"/>
              <a:t>mordant </a:t>
            </a:r>
            <a:r>
              <a:rPr lang="en-US" sz="2400" dirty="0"/>
              <a:t>in dyeing, manufacturing inks, sizing paper &amp; silk </a:t>
            </a:r>
            <a:endParaRPr lang="en-US" sz="2400" dirty="0" smtClean="0"/>
          </a:p>
          <a:p>
            <a:r>
              <a:rPr lang="en-US" sz="2400" dirty="0" smtClean="0"/>
              <a:t>13</a:t>
            </a:r>
            <a:r>
              <a:rPr lang="en-US" sz="2400" dirty="0"/>
              <a:t>. In photography </a:t>
            </a:r>
            <a:endParaRPr lang="en-US" sz="2400" dirty="0" smtClean="0"/>
          </a:p>
          <a:p>
            <a:r>
              <a:rPr lang="en-US" sz="2400" dirty="0" smtClean="0"/>
              <a:t>14</a:t>
            </a:r>
            <a:r>
              <a:rPr lang="en-US" sz="2400" dirty="0"/>
              <a:t>. For commercial preparation of Gallic acid &amp; </a:t>
            </a:r>
            <a:r>
              <a:rPr lang="en-US" sz="2400" dirty="0" err="1"/>
              <a:t>Pyrogalls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 smtClean="0"/>
              <a:t>15</a:t>
            </a:r>
            <a:r>
              <a:rPr lang="en-US" sz="2400" dirty="0"/>
              <a:t>. As a reagent in analytical chemistry</a:t>
            </a:r>
          </a:p>
        </p:txBody>
      </p:sp>
    </p:spTree>
    <p:extLst>
      <p:ext uri="{BB962C8B-B14F-4D97-AF65-F5344CB8AC3E}">
        <p14:creationId xmlns="" xmlns:p14="http://schemas.microsoft.com/office/powerpoint/2010/main" val="3485151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</a:t>
            </a:r>
            <a:r>
              <a:rPr lang="en-US" dirty="0" err="1" smtClean="0"/>
              <a:t>phenolic</a:t>
            </a:r>
            <a:r>
              <a:rPr lang="en-US" dirty="0" smtClean="0"/>
              <a:t> substances occur with tannins such as </a:t>
            </a:r>
            <a:r>
              <a:rPr lang="en-US" dirty="0" err="1" smtClean="0"/>
              <a:t>gallic</a:t>
            </a:r>
            <a:r>
              <a:rPr lang="en-US" dirty="0" smtClean="0"/>
              <a:t> acid, </a:t>
            </a:r>
            <a:r>
              <a:rPr lang="en-US" dirty="0" err="1" smtClean="0"/>
              <a:t>catechins</a:t>
            </a:r>
            <a:r>
              <a:rPr lang="en-US" dirty="0" smtClean="0"/>
              <a:t>, </a:t>
            </a:r>
            <a:r>
              <a:rPr lang="en-US" dirty="0" err="1" smtClean="0"/>
              <a:t>cholorogenic</a:t>
            </a:r>
            <a:r>
              <a:rPr lang="en-US" dirty="0" smtClean="0"/>
              <a:t> acid and they are called as </a:t>
            </a:r>
            <a:r>
              <a:rPr lang="en-US" b="1" dirty="0" smtClean="0"/>
              <a:t>pseudo tannins. </a:t>
            </a:r>
          </a:p>
          <a:p>
            <a:r>
              <a:rPr lang="en-US" dirty="0" smtClean="0"/>
              <a:t>Most tannins are glycosides which on hydrolysis yield sugar and </a:t>
            </a:r>
            <a:r>
              <a:rPr lang="en-US" dirty="0" err="1" smtClean="0"/>
              <a:t>gallic</a:t>
            </a:r>
            <a:r>
              <a:rPr lang="en-US" dirty="0" smtClean="0"/>
              <a:t> acid </a:t>
            </a:r>
          </a:p>
          <a:p>
            <a:r>
              <a:rPr lang="en-US" dirty="0" smtClean="0"/>
              <a:t>acidic in nature </a:t>
            </a:r>
          </a:p>
          <a:p>
            <a:r>
              <a:rPr lang="en-US" dirty="0" smtClean="0"/>
              <a:t> </a:t>
            </a:r>
            <a:r>
              <a:rPr lang="en-US" dirty="0" smtClean="0"/>
              <a:t>possess puckering taste. </a:t>
            </a:r>
          </a:p>
          <a:p>
            <a:r>
              <a:rPr lang="en-US" dirty="0" smtClean="0"/>
              <a:t>precipitated with solutions of </a:t>
            </a:r>
            <a:r>
              <a:rPr lang="en-US" dirty="0" err="1" smtClean="0"/>
              <a:t>gelatine</a:t>
            </a:r>
            <a:r>
              <a:rPr lang="en-US" dirty="0" smtClean="0"/>
              <a:t> and alkaloids. </a:t>
            </a:r>
          </a:p>
          <a:p>
            <a:r>
              <a:rPr lang="en-US" dirty="0" smtClean="0"/>
              <a:t>produce greenish </a:t>
            </a:r>
            <a:r>
              <a:rPr lang="en-US" b="1" dirty="0" smtClean="0"/>
              <a:t>black </a:t>
            </a:r>
            <a:r>
              <a:rPr lang="en-US" b="1" dirty="0" err="1" smtClean="0"/>
              <a:t>colour</a:t>
            </a:r>
            <a:r>
              <a:rPr lang="en-US" b="1" dirty="0" smtClean="0"/>
              <a:t> </a:t>
            </a:r>
            <a:r>
              <a:rPr lang="en-US" dirty="0" smtClean="0"/>
              <a:t>with ferric chloride </a:t>
            </a:r>
          </a:p>
          <a:p>
            <a:r>
              <a:rPr lang="en-US" dirty="0" smtClean="0"/>
              <a:t>deep </a:t>
            </a:r>
            <a:r>
              <a:rPr lang="en-US" dirty="0" smtClean="0">
                <a:solidFill>
                  <a:srgbClr val="C00000"/>
                </a:solidFill>
              </a:rPr>
              <a:t>red </a:t>
            </a:r>
            <a:r>
              <a:rPr lang="en-US" dirty="0" err="1" smtClean="0">
                <a:solidFill>
                  <a:srgbClr val="C00000"/>
                </a:solidFill>
              </a:rPr>
              <a:t>colour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with ferric cyanide and ammonia.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PROPERTIES OF TANNINS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021" y="1531939"/>
            <a:ext cx="10924116" cy="4425949"/>
          </a:xfrm>
        </p:spPr>
        <p:txBody>
          <a:bodyPr>
            <a:noAutofit/>
          </a:bodyPr>
          <a:lstStyle/>
          <a:p>
            <a:r>
              <a:rPr lang="en-US" sz="2400" dirty="0" smtClean="0"/>
              <a:t>form </a:t>
            </a:r>
            <a:r>
              <a:rPr lang="en-US" sz="2400" dirty="0"/>
              <a:t>precipitate with metals such as copper, lead and tin. </a:t>
            </a:r>
            <a:endParaRPr lang="en-US" sz="2400" dirty="0" smtClean="0"/>
          </a:p>
          <a:p>
            <a:r>
              <a:rPr lang="en-US" sz="2400" dirty="0" smtClean="0"/>
              <a:t>as </a:t>
            </a:r>
            <a:r>
              <a:rPr lang="en-US" sz="2400" dirty="0"/>
              <a:t>protective to the plant during growth 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r>
              <a:rPr lang="en-US" sz="2400" dirty="0" smtClean="0"/>
              <a:t>deposited </a:t>
            </a:r>
            <a:r>
              <a:rPr lang="en-US" sz="2400" dirty="0"/>
              <a:t>as end products of metabolism in some dead tissues of the mature plant. </a:t>
            </a:r>
            <a:endParaRPr lang="en-US" sz="2400" dirty="0" smtClean="0"/>
          </a:p>
          <a:p>
            <a:r>
              <a:rPr lang="en-US" sz="2400" dirty="0" smtClean="0"/>
              <a:t>detected </a:t>
            </a:r>
            <a:r>
              <a:rPr lang="en-US" sz="2400" dirty="0"/>
              <a:t>qualitatively by gold beater skin test </a:t>
            </a:r>
            <a:endParaRPr lang="en-US" sz="2400" dirty="0" smtClean="0"/>
          </a:p>
          <a:p>
            <a:r>
              <a:rPr lang="en-US" sz="2400" dirty="0" smtClean="0"/>
              <a:t>quantitatively </a:t>
            </a:r>
            <a:r>
              <a:rPr lang="en-US" sz="2400" dirty="0"/>
              <a:t>by their absorption on standard hide powder. </a:t>
            </a:r>
            <a:endParaRPr lang="en-US" sz="2400" dirty="0" smtClean="0"/>
          </a:p>
          <a:p>
            <a:r>
              <a:rPr lang="en-US" sz="2400" dirty="0" smtClean="0"/>
              <a:t>precipitate </a:t>
            </a:r>
            <a:r>
              <a:rPr lang="en-US" sz="2400" dirty="0"/>
              <a:t>and combine with proteins. </a:t>
            </a:r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protein tannin complex is resistant to </a:t>
            </a:r>
            <a:r>
              <a:rPr lang="en-US" sz="2400" dirty="0" err="1"/>
              <a:t>proteolytic</a:t>
            </a:r>
            <a:r>
              <a:rPr lang="en-US" sz="2400" dirty="0"/>
              <a:t> enzymes. </a:t>
            </a:r>
            <a:r>
              <a:rPr lang="en-US" sz="2400" dirty="0" smtClean="0"/>
              <a:t>known </a:t>
            </a:r>
            <a:r>
              <a:rPr lang="en-US" sz="2400" dirty="0"/>
              <a:t>as astringent action. </a:t>
            </a:r>
            <a:endParaRPr lang="en-US" sz="2400" dirty="0" smtClean="0"/>
          </a:p>
          <a:p>
            <a:endParaRPr lang="en-US" sz="1050" dirty="0"/>
          </a:p>
        </p:txBody>
      </p:sp>
    </p:spTree>
    <p:extLst>
      <p:ext uri="{BB962C8B-B14F-4D97-AF65-F5344CB8AC3E}">
        <p14:creationId xmlns="" xmlns:p14="http://schemas.microsoft.com/office/powerpoint/2010/main" val="2716957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OF TANNINS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65602315"/>
              </p:ext>
            </p:extLst>
          </p:nvPr>
        </p:nvGraphicFramePr>
        <p:xfrm>
          <a:off x="677334" y="1460815"/>
          <a:ext cx="9995074" cy="504823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997537"/>
                <a:gridCol w="4997537"/>
              </a:tblGrid>
              <a:tr h="37149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 TANNINS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PSEUDOTANNINS </a:t>
                      </a:r>
                      <a:endParaRPr lang="en-US" dirty="0"/>
                    </a:p>
                  </a:txBody>
                  <a:tcPr/>
                </a:tc>
              </a:tr>
              <a:tr h="916010">
                <a:tc>
                  <a:txBody>
                    <a:bodyPr/>
                    <a:lstStyle/>
                    <a:p>
                      <a:r>
                        <a:rPr lang="en-US" dirty="0" smtClean="0"/>
                        <a:t>Determined qualitatively by Gold Beater’s skin test.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</a:t>
                      </a:r>
                      <a:r>
                        <a:rPr lang="en-US" baseline="0" dirty="0" smtClean="0"/>
                        <a:t> not answer gold beater skin test</a:t>
                      </a:r>
                      <a:r>
                        <a:rPr lang="en-US" dirty="0" smtClean="0"/>
                        <a:t> unlike hydrolysable and condensed tannins</a:t>
                      </a:r>
                      <a:endParaRPr lang="en-US" dirty="0"/>
                    </a:p>
                  </a:txBody>
                  <a:tcPr/>
                </a:tc>
              </a:tr>
              <a:tr h="641207">
                <a:tc>
                  <a:txBody>
                    <a:bodyPr/>
                    <a:lstStyle/>
                    <a:p>
                      <a:r>
                        <a:rPr lang="en-US" dirty="0" smtClean="0"/>
                        <a:t>Quantitatively by adsorption on the surface of standard animal hide powder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</a:t>
                      </a:r>
                      <a:r>
                        <a:rPr lang="en-US" baseline="0" dirty="0" smtClean="0"/>
                        <a:t> not give this test</a:t>
                      </a:r>
                      <a:endParaRPr lang="en-US" dirty="0"/>
                    </a:p>
                  </a:txBody>
                  <a:tcPr/>
                </a:tc>
              </a:tr>
              <a:tr h="641207">
                <a:tc>
                  <a:txBody>
                    <a:bodyPr/>
                    <a:lstStyle/>
                    <a:p>
                      <a:r>
                        <a:rPr lang="en-US" dirty="0" smtClean="0"/>
                        <a:t>Having molecular weight 1000 to 5000.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Pseudo tannins are low molecular weight compounds, less than 1000.</a:t>
                      </a:r>
                      <a:endParaRPr lang="en-US" dirty="0"/>
                    </a:p>
                  </a:txBody>
                  <a:tcPr/>
                </a:tc>
              </a:tr>
              <a:tr h="916010">
                <a:tc>
                  <a:txBody>
                    <a:bodyPr/>
                    <a:lstStyle/>
                    <a:p>
                      <a:r>
                        <a:rPr lang="en-US" dirty="0" smtClean="0"/>
                        <a:t>On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treatment with ammonia then exposed to air they do not give green color.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Give</a:t>
                      </a:r>
                      <a:r>
                        <a:rPr lang="en-US" baseline="0" dirty="0" smtClean="0"/>
                        <a:t> green color when treated with </a:t>
                      </a:r>
                      <a:r>
                        <a:rPr lang="en-US" dirty="0" smtClean="0"/>
                        <a:t>ammonia and exposed to air.</a:t>
                      </a:r>
                      <a:endParaRPr lang="en-US" dirty="0"/>
                    </a:p>
                  </a:txBody>
                  <a:tcPr/>
                </a:tc>
              </a:tr>
              <a:tr h="1190813">
                <a:tc>
                  <a:txBody>
                    <a:bodyPr/>
                    <a:lstStyle/>
                    <a:p>
                      <a:r>
                        <a:rPr lang="en-US" dirty="0" smtClean="0"/>
                        <a:t>Examples</a:t>
                      </a:r>
                      <a:r>
                        <a:rPr lang="en-US" baseline="0" dirty="0" smtClean="0"/>
                        <a:t> : </a:t>
                      </a:r>
                      <a:r>
                        <a:rPr lang="en-US" dirty="0" smtClean="0"/>
                        <a:t>Nut </a:t>
                      </a:r>
                      <a:r>
                        <a:rPr lang="en-US" dirty="0" smtClean="0"/>
                        <a:t>galls , </a:t>
                      </a:r>
                      <a:r>
                        <a:rPr lang="en-US" dirty="0" err="1" smtClean="0"/>
                        <a:t>Hemmamelis</a:t>
                      </a:r>
                      <a:r>
                        <a:rPr lang="en-US" dirty="0" smtClean="0"/>
                        <a:t> leaves.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Chlorogenic</a:t>
                      </a:r>
                      <a:r>
                        <a:rPr lang="en-US" dirty="0" smtClean="0"/>
                        <a:t> acid in </a:t>
                      </a:r>
                      <a:r>
                        <a:rPr lang="en-US" dirty="0" err="1" smtClean="0"/>
                        <a:t>nux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/>
                        <a:t>vomica seeds, </a:t>
                      </a:r>
                      <a:r>
                        <a:rPr lang="en-US" dirty="0" err="1" smtClean="0"/>
                        <a:t>Catechin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/>
                        <a:t>in </a:t>
                      </a:r>
                      <a:r>
                        <a:rPr lang="en-US" dirty="0" err="1" smtClean="0"/>
                        <a:t>kino</a:t>
                      </a:r>
                      <a:r>
                        <a:rPr lang="en-US" dirty="0" smtClean="0"/>
                        <a:t>. Acacia , </a:t>
                      </a:r>
                      <a:r>
                        <a:rPr lang="en-US" dirty="0" smtClean="0"/>
                        <a:t>Coffee,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Gallic </a:t>
                      </a:r>
                      <a:r>
                        <a:rPr lang="en-US" dirty="0" smtClean="0"/>
                        <a:t>acid found in Rhubarb.</a:t>
                      </a:r>
                      <a:endParaRPr lang="en-US" dirty="0"/>
                    </a:p>
                  </a:txBody>
                  <a:tcPr/>
                </a:tc>
              </a:tr>
              <a:tr h="371493">
                <a:tc>
                  <a:txBody>
                    <a:bodyPr/>
                    <a:lstStyle/>
                    <a:p>
                      <a:r>
                        <a:rPr lang="en-US" dirty="0" smtClean="0"/>
                        <a:t>Catechu contain both true &amp; pseudo tannins.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67468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CLASSIFICATION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 the basis of phenolic nuclei and on the way they are joined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6034" y="2274889"/>
            <a:ext cx="8596668" cy="3880773"/>
          </a:xfrm>
        </p:spPr>
        <p:txBody>
          <a:bodyPr>
            <a:normAutofit/>
          </a:bodyPr>
          <a:lstStyle/>
          <a:p>
            <a:r>
              <a:rPr lang="en-US" sz="3200" dirty="0"/>
              <a:t>1. Hydrolysable tannins </a:t>
            </a:r>
            <a:endParaRPr lang="en-US" sz="3200" dirty="0" smtClean="0"/>
          </a:p>
          <a:p>
            <a:r>
              <a:rPr lang="en-US" sz="3200" dirty="0" smtClean="0"/>
              <a:t>2</a:t>
            </a:r>
            <a:r>
              <a:rPr lang="en-US" sz="3200" dirty="0"/>
              <a:t>. Condensed tannins </a:t>
            </a:r>
            <a:endParaRPr lang="en-US" sz="3200" dirty="0" smtClean="0"/>
          </a:p>
          <a:p>
            <a:r>
              <a:rPr lang="en-US" sz="3200" dirty="0" smtClean="0"/>
              <a:t>3</a:t>
            </a:r>
            <a:r>
              <a:rPr lang="en-US" sz="3200" dirty="0"/>
              <a:t>. Mixed tannin</a:t>
            </a:r>
          </a:p>
        </p:txBody>
      </p:sp>
    </p:spTree>
    <p:extLst>
      <p:ext uri="{BB962C8B-B14F-4D97-AF65-F5344CB8AC3E}">
        <p14:creationId xmlns="" xmlns:p14="http://schemas.microsoft.com/office/powerpoint/2010/main" val="2692990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Hydrolysable tannins: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31926"/>
            <a:ext cx="11281304" cy="4883149"/>
          </a:xfrm>
        </p:spPr>
        <p:txBody>
          <a:bodyPr>
            <a:noAutofit/>
          </a:bodyPr>
          <a:lstStyle/>
          <a:p>
            <a:r>
              <a:rPr lang="en-US" sz="2400" dirty="0"/>
              <a:t>Tannins which are </a:t>
            </a:r>
            <a:r>
              <a:rPr lang="en-US" sz="2400" dirty="0" err="1"/>
              <a:t>hydrolysed</a:t>
            </a:r>
            <a:r>
              <a:rPr lang="en-US" sz="2400" dirty="0"/>
              <a:t> by acid or enzymes (</a:t>
            </a:r>
            <a:r>
              <a:rPr lang="en-US" sz="2400" dirty="0" err="1"/>
              <a:t>Tannases</a:t>
            </a:r>
            <a:r>
              <a:rPr lang="en-US" sz="2400" dirty="0"/>
              <a:t>) into phenolic </a:t>
            </a:r>
            <a:r>
              <a:rPr lang="en-US" sz="2400" dirty="0" smtClean="0"/>
              <a:t>acids </a:t>
            </a:r>
          </a:p>
          <a:p>
            <a:pPr marL="0" indent="0">
              <a:buNone/>
            </a:pPr>
            <a:r>
              <a:rPr lang="en-US" sz="2400" b="1" dirty="0"/>
              <a:t>Properties: </a:t>
            </a:r>
            <a:endParaRPr lang="en-US" sz="2400" b="1" dirty="0" smtClean="0"/>
          </a:p>
          <a:p>
            <a:r>
              <a:rPr lang="en-US" sz="2400" dirty="0"/>
              <a:t>C</a:t>
            </a:r>
            <a:r>
              <a:rPr lang="en-US" sz="2400" dirty="0" smtClean="0"/>
              <a:t>ontain </a:t>
            </a:r>
            <a:r>
              <a:rPr lang="en-US" sz="2400" dirty="0"/>
              <a:t>tannins which are formed from phenolic acids i.e. Gallic acid and  </a:t>
            </a:r>
            <a:r>
              <a:rPr lang="en-US" sz="2400" dirty="0" err="1"/>
              <a:t>hexahydroxydiphenic</a:t>
            </a:r>
            <a:r>
              <a:rPr lang="en-US" sz="2400" dirty="0"/>
              <a:t> acid which are united by ester linkage to the central glucose </a:t>
            </a:r>
            <a:r>
              <a:rPr lang="en-US" sz="2400" dirty="0" smtClean="0"/>
              <a:t>unit. </a:t>
            </a:r>
          </a:p>
          <a:p>
            <a:r>
              <a:rPr lang="en-US" sz="2400" dirty="0" smtClean="0"/>
              <a:t>Upon </a:t>
            </a:r>
            <a:r>
              <a:rPr lang="en-US" sz="2400" dirty="0"/>
              <a:t>Dry distillation the </a:t>
            </a:r>
            <a:r>
              <a:rPr lang="en-US" sz="2400" dirty="0" err="1"/>
              <a:t>gallic</a:t>
            </a:r>
            <a:r>
              <a:rPr lang="en-US" sz="2400" dirty="0"/>
              <a:t> acid or their derivatives are converted into </a:t>
            </a:r>
            <a:r>
              <a:rPr lang="en-US" sz="2400" dirty="0" err="1"/>
              <a:t>pyrogallol</a:t>
            </a:r>
            <a:r>
              <a:rPr lang="en-US" sz="2400" dirty="0"/>
              <a:t>, </a:t>
            </a:r>
            <a:r>
              <a:rPr lang="en-US" sz="2400" dirty="0" smtClean="0"/>
              <a:t>so </a:t>
            </a:r>
            <a:r>
              <a:rPr lang="en-US" sz="2400" dirty="0"/>
              <a:t>called as </a:t>
            </a:r>
            <a:r>
              <a:rPr lang="en-US" sz="2400" dirty="0" err="1"/>
              <a:t>pyrogallol</a:t>
            </a:r>
            <a:r>
              <a:rPr lang="en-US" sz="2400" dirty="0"/>
              <a:t> tannins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Give </a:t>
            </a:r>
            <a:r>
              <a:rPr lang="en-US" sz="2400" dirty="0"/>
              <a:t>bluish green </a:t>
            </a:r>
            <a:r>
              <a:rPr lang="en-US" sz="2400" dirty="0" err="1"/>
              <a:t>colour</a:t>
            </a:r>
            <a:r>
              <a:rPr lang="en-US" sz="2400" dirty="0"/>
              <a:t> with ferric chloride solution.  </a:t>
            </a:r>
            <a:endParaRPr lang="en-US" sz="2400" dirty="0" smtClean="0"/>
          </a:p>
          <a:p>
            <a:r>
              <a:rPr lang="en-US" sz="2400" dirty="0" smtClean="0"/>
              <a:t>do </a:t>
            </a:r>
            <a:r>
              <a:rPr lang="en-US" sz="2400" dirty="0"/>
              <a:t>not give any </a:t>
            </a:r>
            <a:r>
              <a:rPr lang="en-US" sz="2400" dirty="0" err="1"/>
              <a:t>colour</a:t>
            </a:r>
            <a:r>
              <a:rPr lang="en-US" sz="2400" dirty="0"/>
              <a:t> with bromine water</a:t>
            </a:r>
          </a:p>
        </p:txBody>
      </p:sp>
    </p:spTree>
    <p:extLst>
      <p:ext uri="{BB962C8B-B14F-4D97-AF65-F5344CB8AC3E}">
        <p14:creationId xmlns="" xmlns:p14="http://schemas.microsoft.com/office/powerpoint/2010/main" val="1203784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3059" y="966787"/>
            <a:ext cx="8596668" cy="1320800"/>
          </a:xfrm>
        </p:spPr>
        <p:txBody>
          <a:bodyPr/>
          <a:lstStyle/>
          <a:p>
            <a:r>
              <a:rPr lang="en-US" dirty="0"/>
              <a:t>Types of hydrolysable tannins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1659" y="2046289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There are two types</a:t>
            </a:r>
          </a:p>
          <a:p>
            <a:r>
              <a:rPr lang="en-US" sz="2400" dirty="0" err="1" smtClean="0"/>
              <a:t>i</a:t>
            </a:r>
            <a:r>
              <a:rPr lang="en-US" sz="2400" dirty="0"/>
              <a:t>. </a:t>
            </a:r>
            <a:r>
              <a:rPr lang="en-US" sz="2400" dirty="0" err="1"/>
              <a:t>Gallitannins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 smtClean="0"/>
              <a:t>ii</a:t>
            </a:r>
            <a:r>
              <a:rPr lang="en-US" sz="2400" dirty="0"/>
              <a:t>. </a:t>
            </a:r>
            <a:r>
              <a:rPr lang="en-US" sz="2400" dirty="0" err="1"/>
              <a:t>Ellagitannins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289310746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245</TotalTime>
  <Words>2064</Words>
  <Application>Microsoft Office PowerPoint</Application>
  <PresentationFormat>Custom</PresentationFormat>
  <Paragraphs>264</Paragraphs>
  <Slides>38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Facet</vt:lpstr>
      <vt:lpstr>Slide 1</vt:lpstr>
      <vt:lpstr>Slide 2</vt:lpstr>
      <vt:lpstr>PROPERTIES OF TANNINS</vt:lpstr>
      <vt:lpstr>Slide 4</vt:lpstr>
      <vt:lpstr>PROPERTIES OF TANNINS</vt:lpstr>
      <vt:lpstr>CLASSIFICATION OF TANNINS</vt:lpstr>
      <vt:lpstr>CLASSIFICATION  (on the basis of phenolic nuclei and on the way they are joined</vt:lpstr>
      <vt:lpstr>1. Hydrolysable tannins:</vt:lpstr>
      <vt:lpstr>Types of hydrolysable tannins</vt:lpstr>
      <vt:lpstr>i. Gallitannins:</vt:lpstr>
      <vt:lpstr>ii. Ellagitannins:</vt:lpstr>
      <vt:lpstr>2. Condensed Tannins: (Proanthocyanidines) </vt:lpstr>
      <vt:lpstr>Slide 13</vt:lpstr>
      <vt:lpstr>Properties:</vt:lpstr>
      <vt:lpstr>Sources of Proanthocyanidines:</vt:lpstr>
      <vt:lpstr>3. Mixed tannins:</vt:lpstr>
      <vt:lpstr>ROLE OF TANNINS IN PLANT KINGDOM</vt:lpstr>
      <vt:lpstr>ROLE OF TANNINS IN PLANT KINGDOM</vt:lpstr>
      <vt:lpstr>IDENTIFICATION TESTS</vt:lpstr>
      <vt:lpstr> </vt:lpstr>
      <vt:lpstr>Slide 21</vt:lpstr>
      <vt:lpstr>DRUGS CONTAINING TANNINS Catechu</vt:lpstr>
      <vt:lpstr>Chemical Constituents:</vt:lpstr>
      <vt:lpstr>Structures</vt:lpstr>
      <vt:lpstr>Uses:</vt:lpstr>
      <vt:lpstr>b) Pale Catechu:</vt:lpstr>
      <vt:lpstr>Preparation:</vt:lpstr>
      <vt:lpstr>Chemical Constituent:</vt:lpstr>
      <vt:lpstr>HAMAMELIS</vt:lpstr>
      <vt:lpstr>Slide 30</vt:lpstr>
      <vt:lpstr>Chemical Constituents:</vt:lpstr>
      <vt:lpstr>Uses:</vt:lpstr>
      <vt:lpstr>NUT GALL  </vt:lpstr>
      <vt:lpstr>Preparation:</vt:lpstr>
      <vt:lpstr>Constituents:</vt:lpstr>
      <vt:lpstr>Structure</vt:lpstr>
      <vt:lpstr>Uses:</vt:lpstr>
      <vt:lpstr>Slide 38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Ammar</dc:creator>
  <cp:lastModifiedBy>A A COMPUTER</cp:lastModifiedBy>
  <cp:revision>24</cp:revision>
  <dcterms:created xsi:type="dcterms:W3CDTF">2020-02-10T19:56:10Z</dcterms:created>
  <dcterms:modified xsi:type="dcterms:W3CDTF">2020-03-12T04:21:46Z</dcterms:modified>
</cp:coreProperties>
</file>